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5" r:id="rId15"/>
    <p:sldId id="271" r:id="rId16"/>
    <p:sldId id="272" r:id="rId17"/>
    <p:sldId id="273" r:id="rId18"/>
    <p:sldId id="276" r:id="rId19"/>
    <p:sldId id="274"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65" r:id="rId33"/>
    <p:sldId id="289" r:id="rId34"/>
    <p:sldId id="290" r:id="rId35"/>
    <p:sldId id="291" r:id="rId36"/>
    <p:sldId id="292" r:id="rId37"/>
    <p:sldId id="293" r:id="rId38"/>
    <p:sldId id="294" r:id="rId39"/>
    <p:sldId id="295" r:id="rId40"/>
    <p:sldId id="296" r:id="rId41"/>
    <p:sldId id="297" r:id="rId4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93"/>
    <p:restoredTop sz="87811"/>
  </p:normalViewPr>
  <p:slideViewPr>
    <p:cSldViewPr snapToGrid="0" snapToObjects="1">
      <p:cViewPr varScale="1">
        <p:scale>
          <a:sx n="82" d="100"/>
          <a:sy n="82" d="100"/>
        </p:scale>
        <p:origin x="169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18" name="Shape 1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B" dirty="0"/>
          </a:p>
        </p:txBody>
      </p:sp>
    </p:spTree>
    <p:extLst>
      <p:ext uri="{BB962C8B-B14F-4D97-AF65-F5344CB8AC3E}">
        <p14:creationId xmlns:p14="http://schemas.microsoft.com/office/powerpoint/2010/main" val="1043897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d>
                        <m:dPr>
                          <m:begChr m:val="["/>
                          <m:ctrlPr>
                            <a:rPr lang="en-US" b="0" i="1" smtClean="0">
                              <a:latin typeface="Cambria Math" panose="02040503050406030204" pitchFamily="18" charset="0"/>
                            </a:rPr>
                          </m:ctrlPr>
                        </m:dPr>
                        <m:e>
                          <m:r>
                            <a:rPr lang="en-US" b="0" i="1" smtClean="0">
                              <a:latin typeface="Cambria Math" panose="02040503050406030204" pitchFamily="18" charset="0"/>
                            </a:rPr>
                            <m:t>0,1</m:t>
                          </m:r>
                        </m:e>
                      </m:d>
                    </m:oMath>
                  </m:oMathPara>
                </a14:m>
                <a:endParaRPr lang="en-LB" dirty="0"/>
              </a:p>
            </p:txBody>
          </p:sp>
        </mc:Choice>
        <mc:Fallback xmlns="">
          <p:sp>
            <p:nvSpPr>
              <p:cNvPr id="3" name="Notes Placeholder 2"/>
              <p:cNvSpPr>
                <a:spLocks noGrp="1"/>
              </p:cNvSpPr>
              <p:nvPr>
                <p:ph type="body" idx="1"/>
              </p:nvPr>
            </p:nvSpPr>
            <p:spPr/>
            <p:txBody>
              <a:bodyPr/>
              <a:lstStyle/>
              <a:p>
                <a:pPr/>
                <a:r>
                  <a:rPr lang="en-US" b="0" i="0">
                    <a:latin typeface="Cambria Math" panose="02040503050406030204" pitchFamily="18" charset="0"/>
                  </a:rPr>
                  <a:t>𝛼∈[0,1)</a:t>
                </a:r>
                <a:endParaRPr lang="en-LB" dirty="0"/>
              </a:p>
            </p:txBody>
          </p:sp>
        </mc:Fallback>
      </mc:AlternateContent>
    </p:spTree>
    <p:extLst>
      <p:ext uri="{BB962C8B-B14F-4D97-AF65-F5344CB8AC3E}">
        <p14:creationId xmlns:p14="http://schemas.microsoft.com/office/powerpoint/2010/main" val="24525999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a:effectLst/>
                <a:latin typeface="Helvetica Neue"/>
                <a:ea typeface="Helvetica Neue"/>
                <a:cs typeface="Helvetica Neue"/>
                <a:sym typeface="Helvetica Neue"/>
              </a:rPr>
              <a:t>The parameters with the largest partial derivative of the loss have a correspondingly</a:t>
            </a:r>
          </a:p>
          <a:p>
            <a:r>
              <a:rPr lang="en-US" sz="2200" dirty="0">
                <a:effectLst/>
                <a:latin typeface="Helvetica Neue"/>
                <a:ea typeface="Helvetica Neue"/>
                <a:cs typeface="Helvetica Neue"/>
                <a:sym typeface="Helvetica Neue"/>
              </a:rPr>
              <a:t>rapid decrease in their learning rate, while parameters with small partial derivatives</a:t>
            </a:r>
          </a:p>
          <a:p>
            <a:r>
              <a:rPr lang="en-US" sz="2200" dirty="0">
                <a:effectLst/>
                <a:latin typeface="Helvetica Neue"/>
                <a:ea typeface="Helvetica Neue"/>
                <a:cs typeface="Helvetica Neue"/>
                <a:sym typeface="Helvetica Neue"/>
              </a:rPr>
              <a:t>have a relatively small decrease in their learning rate. The net effect is greater</a:t>
            </a:r>
          </a:p>
          <a:p>
            <a:r>
              <a:rPr lang="en-US" sz="2200" dirty="0">
                <a:effectLst/>
                <a:latin typeface="Helvetica Neue"/>
                <a:ea typeface="Helvetica Neue"/>
                <a:cs typeface="Helvetica Neue"/>
                <a:sym typeface="Helvetica Neue"/>
              </a:rPr>
              <a:t>progress in the more gently sloped directions of parameter space.</a:t>
            </a:r>
          </a:p>
          <a:p>
            <a:r>
              <a:rPr lang="en-US" sz="2200" dirty="0" err="1">
                <a:effectLst/>
                <a:latin typeface="Helvetica Neue"/>
                <a:ea typeface="Helvetica Neue"/>
                <a:cs typeface="Helvetica Neue"/>
                <a:sym typeface="Helvetica Neue"/>
              </a:rPr>
              <a:t>AdaGrad</a:t>
            </a:r>
            <a:r>
              <a:rPr lang="en-US" sz="2200" dirty="0">
                <a:effectLst/>
                <a:latin typeface="Helvetica Neue"/>
                <a:ea typeface="Helvetica Neue"/>
                <a:cs typeface="Helvetica Neue"/>
                <a:sym typeface="Helvetica Neue"/>
              </a:rPr>
              <a:t> performs well for some but not all deep learning</a:t>
            </a:r>
          </a:p>
          <a:p>
            <a:r>
              <a:rPr lang="en-US" sz="2200" dirty="0">
                <a:effectLst/>
                <a:latin typeface="Helvetica Neue"/>
                <a:ea typeface="Helvetica Neue"/>
                <a:cs typeface="Helvetica Neue"/>
                <a:sym typeface="Helvetica Neue"/>
              </a:rPr>
              <a:t>models.</a:t>
            </a:r>
          </a:p>
          <a:p>
            <a:endParaRPr lang="en-US" sz="2200" dirty="0">
              <a:effectLst/>
              <a:latin typeface="Helvetica Neue"/>
              <a:ea typeface="Helvetica Neue"/>
              <a:cs typeface="Helvetica Neue"/>
              <a:sym typeface="Helvetica Neue"/>
            </a:endParaRPr>
          </a:p>
          <a:p>
            <a:endParaRPr lang="en-LB" dirty="0"/>
          </a:p>
        </p:txBody>
      </p:sp>
    </p:spTree>
    <p:extLst>
      <p:ext uri="{BB962C8B-B14F-4D97-AF65-F5344CB8AC3E}">
        <p14:creationId xmlns:p14="http://schemas.microsoft.com/office/powerpoint/2010/main" val="1018263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a:effectLst/>
                <a:latin typeface="Helvetica Neue"/>
                <a:ea typeface="Helvetica Neue"/>
                <a:cs typeface="Helvetica Neue"/>
                <a:sym typeface="Helvetica Neue"/>
              </a:rPr>
              <a:t>Block coordinate descent thus gives us an optimization strategy that allows us to use efficient convex optimization</a:t>
            </a:r>
          </a:p>
          <a:p>
            <a:r>
              <a:rPr lang="en-US" sz="2200" dirty="0">
                <a:effectLst/>
                <a:latin typeface="Helvetica Neue"/>
                <a:ea typeface="Helvetica Neue"/>
                <a:cs typeface="Helvetica Neue"/>
                <a:sym typeface="Helvetica Neue"/>
              </a:rPr>
              <a:t>algorithms, by alternating between optimizing W with H fixed, then optimizing H with W fixed.</a:t>
            </a:r>
          </a:p>
          <a:p>
            <a:endParaRPr lang="en-LB" dirty="0"/>
          </a:p>
        </p:txBody>
      </p:sp>
    </p:spTree>
    <p:extLst>
      <p:ext uri="{BB962C8B-B14F-4D97-AF65-F5344CB8AC3E}">
        <p14:creationId xmlns:p14="http://schemas.microsoft.com/office/powerpoint/2010/main" val="1631610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latin typeface="Helvetica" pitchFamily="2" charset="0"/>
              </a:rPr>
              <a:t>Illustration of one form of greedy supervised pretraining (</a:t>
            </a:r>
            <a:r>
              <a:rPr lang="en-US" dirty="0" err="1">
                <a:solidFill>
                  <a:srgbClr val="00FF00"/>
                </a:solidFill>
                <a:latin typeface="Helvetica" pitchFamily="2" charset="0"/>
              </a:rPr>
              <a:t>Bengio</a:t>
            </a:r>
            <a:r>
              <a:rPr lang="en-US" dirty="0">
                <a:solidFill>
                  <a:srgbClr val="00FF00"/>
                </a:solidFill>
                <a:latin typeface="Helvetica" pitchFamily="2" charset="0"/>
              </a:rPr>
              <a:t> et al.</a:t>
            </a:r>
            <a:r>
              <a:rPr lang="en-US" dirty="0">
                <a:latin typeface="Helvetica" pitchFamily="2" charset="0"/>
              </a:rPr>
              <a:t>, </a:t>
            </a:r>
            <a:r>
              <a:rPr lang="en-US" dirty="0">
                <a:solidFill>
                  <a:srgbClr val="00FF00"/>
                </a:solidFill>
                <a:latin typeface="Helvetica" pitchFamily="2" charset="0"/>
              </a:rPr>
              <a:t>2007</a:t>
            </a:r>
            <a:r>
              <a:rPr lang="en-US" dirty="0">
                <a:latin typeface="Helvetica" pitchFamily="2" charset="0"/>
              </a:rPr>
              <a:t>).</a:t>
            </a:r>
          </a:p>
          <a:p>
            <a:endParaRPr lang="en-LB" dirty="0"/>
          </a:p>
        </p:txBody>
      </p:sp>
    </p:spTree>
    <p:extLst>
      <p:ext uri="{BB962C8B-B14F-4D97-AF65-F5344CB8AC3E}">
        <p14:creationId xmlns:p14="http://schemas.microsoft.com/office/powerpoint/2010/main" val="171029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2717800" y="635000"/>
            <a:ext cx="12357100" cy="8238067"/>
          </a:xfrm>
          <a:prstGeom prst="rect">
            <a:avLst/>
          </a:prstGeom>
        </p:spPr>
        <p:txBody>
          <a:bodyPr lIns="91439" tIns="45719" rIns="91439" bIns="45719" anchor="t">
            <a:noAutofit/>
          </a:bodyPr>
          <a:lstStyle/>
          <a:p>
            <a:endParaRPr dirty="0"/>
          </a:p>
        </p:txBody>
      </p:sp>
      <p:sp>
        <p:nvSpPr>
          <p:cNvPr id="39" name="Title Text"/>
          <p:cNvSpPr>
            <a:spLocks noGrp="1"/>
          </p:cNvSpPr>
          <p:nvPr>
            <p:ph type="title"/>
          </p:nvPr>
        </p:nvSpPr>
        <p:spPr>
          <a:xfrm>
            <a:off x="952500" y="635000"/>
            <a:ext cx="5334000" cy="3987800"/>
          </a:xfrm>
          <a:prstGeom prst="rect">
            <a:avLst/>
          </a:prstGeom>
        </p:spPr>
        <p:txBody>
          <a:bodyPr anchor="b"/>
          <a:lstStyle>
            <a:lvl1pPr>
              <a:defRPr sz="6000">
                <a:latin typeface="+mn-lt"/>
                <a:ea typeface="+mn-ea"/>
                <a:cs typeface="+mn-cs"/>
                <a:sym typeface="Helvetica Light"/>
              </a:defRPr>
            </a:lvl1pPr>
          </a:lstStyle>
          <a:p>
            <a:r>
              <a:t>Title Text</a:t>
            </a:r>
          </a:p>
        </p:txBody>
      </p:sp>
      <p:sp>
        <p:nvSpPr>
          <p:cNvPr id="40" name="Body Level One…"/>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2601321059"/>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56" name="Title Text"/>
          <p:cNvSpPr>
            <a:spLocks noGrp="1"/>
          </p:cNvSpPr>
          <p:nvPr>
            <p:ph type="title"/>
          </p:nvPr>
        </p:nvSpPr>
        <p:spPr>
          <a:prstGeom prst="rect">
            <a:avLst/>
          </a:prstGeom>
        </p:spPr>
        <p:txBody>
          <a:bodyPr/>
          <a:lstStyle/>
          <a:p>
            <a:r>
              <a:rPr dirty="0"/>
              <a:t>Title Text</a:t>
            </a:r>
          </a:p>
        </p:txBody>
      </p:sp>
      <p:sp>
        <p:nvSpPr>
          <p:cNvPr id="57" name="Body Level One…"/>
          <p:cNvSpPr>
            <a:spLocks noGrp="1"/>
          </p:cNvSpPr>
          <p:nvPr>
            <p:ph type="body" idx="1"/>
          </p:nvPr>
        </p:nvSpPr>
        <p:spPr>
          <a:prstGeom prst="rect">
            <a:avLst/>
          </a:prstGeom>
        </p:spPr>
        <p:txBody>
          <a:bodyPr/>
          <a:lstStyle>
            <a:lvl1pPr>
              <a:defRPr>
                <a:latin typeface="Helvetica"/>
                <a:ea typeface="Helvetica"/>
                <a:cs typeface="Helvetica"/>
                <a:sym typeface="Helvetica"/>
              </a:defRPr>
            </a:lvl1pPr>
            <a:lvl2pPr>
              <a:defRPr>
                <a:latin typeface="Helvetica"/>
                <a:ea typeface="Helvetica"/>
                <a:cs typeface="Helvetica"/>
                <a:sym typeface="Helvetica"/>
              </a:defRPr>
            </a:lvl2pPr>
            <a:lvl3pPr>
              <a:defRPr>
                <a:latin typeface="Helvetica"/>
                <a:ea typeface="Helvetica"/>
                <a:cs typeface="Helvetica"/>
                <a:sym typeface="Helvetica"/>
              </a:defRPr>
            </a:lvl3pPr>
            <a:lvl4pPr>
              <a:defRPr>
                <a:latin typeface="Helvetica"/>
                <a:ea typeface="Helvetica"/>
                <a:cs typeface="Helvetica"/>
                <a:sym typeface="Helvetica"/>
              </a:defRPr>
            </a:lvl4pPr>
            <a:lvl5pPr>
              <a:defRPr>
                <a:latin typeface="Helvetica"/>
                <a:ea typeface="Helvetica"/>
                <a:cs typeface="Helvetica"/>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58" name="(Goodfellow 2016)"/>
          <p:cNvSpPr/>
          <p:nvPr/>
        </p:nvSpPr>
        <p:spPr>
          <a:xfrm>
            <a:off x="11626490" y="9340850"/>
            <a:ext cx="1359620"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200"/>
            </a:lvl1pPr>
          </a:lstStyle>
          <a:p>
            <a:r>
              <a:rPr dirty="0"/>
              <a:t>(Goodfellow 2016)</a:t>
            </a:r>
          </a:p>
        </p:txBody>
      </p:sp>
      <p:sp>
        <p:nvSpPr>
          <p:cNvPr id="59" name="Slide Number"/>
          <p:cNvSpPr>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101509402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48" name="Title Text"/>
          <p:cNvSpPr>
            <a:spLocks noGrp="1"/>
          </p:cNvSpPr>
          <p:nvPr>
            <p:ph type="title"/>
          </p:nvPr>
        </p:nvSpPr>
        <p:spPr>
          <a:prstGeom prst="rect">
            <a:avLst/>
          </a:prstGeom>
        </p:spPr>
        <p:txBody>
          <a:bodyPr/>
          <a:lstStyle/>
          <a:p>
            <a:r>
              <a:t>Title Text</a:t>
            </a:r>
          </a:p>
        </p:txBody>
      </p:sp>
      <p:sp>
        <p:nvSpPr>
          <p:cNvPr id="49" name="Slide Number"/>
          <p:cNvSpPr>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1169611776"/>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Title, Bullets &amp; Photo">
    <p:spTree>
      <p:nvGrpSpPr>
        <p:cNvPr id="1" name=""/>
        <p:cNvGrpSpPr/>
        <p:nvPr/>
      </p:nvGrpSpPr>
      <p:grpSpPr>
        <a:xfrm>
          <a:off x="0" y="0"/>
          <a:ext cx="0" cy="0"/>
          <a:chOff x="0" y="0"/>
          <a:chExt cx="0" cy="0"/>
        </a:xfrm>
      </p:grpSpPr>
      <p:sp>
        <p:nvSpPr>
          <p:cNvPr id="66" name="Image"/>
          <p:cNvSpPr>
            <a:spLocks noGrp="1"/>
          </p:cNvSpPr>
          <p:nvPr>
            <p:ph type="pic" idx="13"/>
          </p:nvPr>
        </p:nvSpPr>
        <p:spPr>
          <a:xfrm>
            <a:off x="4533900" y="2603500"/>
            <a:ext cx="9429750" cy="6286500"/>
          </a:xfrm>
          <a:prstGeom prst="rect">
            <a:avLst/>
          </a:prstGeom>
        </p:spPr>
        <p:txBody>
          <a:bodyPr lIns="91439" tIns="45719" rIns="91439" bIns="45719" anchor="t">
            <a:noAutofit/>
          </a:bodyPr>
          <a:lstStyle/>
          <a:p>
            <a:endParaRPr dirty="0"/>
          </a:p>
        </p:txBody>
      </p:sp>
      <p:sp>
        <p:nvSpPr>
          <p:cNvPr id="67" name="Title Text"/>
          <p:cNvSpPr>
            <a:spLocks noGrp="1"/>
          </p:cNvSpPr>
          <p:nvPr>
            <p:ph type="title"/>
          </p:nvPr>
        </p:nvSpPr>
        <p:spPr>
          <a:prstGeom prst="rect">
            <a:avLst/>
          </a:prstGeom>
        </p:spPr>
        <p:txBody>
          <a:bodyPr/>
          <a:lstStyle>
            <a:lvl1pPr>
              <a:defRPr>
                <a:latin typeface="+mn-lt"/>
                <a:ea typeface="+mn-ea"/>
                <a:cs typeface="+mn-cs"/>
                <a:sym typeface="Helvetica Light"/>
              </a:defRPr>
            </a:lvl1pPr>
          </a:lstStyle>
          <a:p>
            <a:r>
              <a:t>Title Text</a:t>
            </a:r>
          </a:p>
        </p:txBody>
      </p:sp>
      <p:sp>
        <p:nvSpPr>
          <p:cNvPr id="68" name="Body Level One…"/>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9" name="Slide Number"/>
          <p:cNvSpPr>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297786575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Bullets">
    <p:spTree>
      <p:nvGrpSpPr>
        <p:cNvPr id="1" name=""/>
        <p:cNvGrpSpPr/>
        <p:nvPr/>
      </p:nvGrpSpPr>
      <p:grpSpPr>
        <a:xfrm>
          <a:off x="0" y="0"/>
          <a:ext cx="0" cy="0"/>
          <a:chOff x="0" y="0"/>
          <a:chExt cx="0" cy="0"/>
        </a:xfrm>
      </p:grpSpPr>
      <p:sp>
        <p:nvSpPr>
          <p:cNvPr id="76" name="Body Level One…"/>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lide Number"/>
          <p:cNvSpPr>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187165417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Photo - 3 Up">
    <p:spTree>
      <p:nvGrpSpPr>
        <p:cNvPr id="1" name=""/>
        <p:cNvGrpSpPr/>
        <p:nvPr/>
      </p:nvGrpSpPr>
      <p:grpSpPr>
        <a:xfrm>
          <a:off x="0" y="0"/>
          <a:ext cx="0" cy="0"/>
          <a:chOff x="0" y="0"/>
          <a:chExt cx="0" cy="0"/>
        </a:xfrm>
      </p:grpSpPr>
      <p:sp>
        <p:nvSpPr>
          <p:cNvPr id="84" name="Image"/>
          <p:cNvSpPr>
            <a:spLocks noGrp="1"/>
          </p:cNvSpPr>
          <p:nvPr>
            <p:ph type="pic" sz="quarter" idx="13"/>
          </p:nvPr>
        </p:nvSpPr>
        <p:spPr>
          <a:xfrm>
            <a:off x="6680200" y="5026947"/>
            <a:ext cx="6057901" cy="4040705"/>
          </a:xfrm>
          <a:prstGeom prst="rect">
            <a:avLst/>
          </a:prstGeom>
        </p:spPr>
        <p:txBody>
          <a:bodyPr lIns="91439" tIns="45719" rIns="91439" bIns="45719" anchor="t">
            <a:noAutofit/>
          </a:bodyPr>
          <a:lstStyle/>
          <a:p>
            <a:endParaRPr dirty="0"/>
          </a:p>
        </p:txBody>
      </p:sp>
      <p:sp>
        <p:nvSpPr>
          <p:cNvPr id="85" name="Image"/>
          <p:cNvSpPr>
            <a:spLocks noGrp="1"/>
          </p:cNvSpPr>
          <p:nvPr>
            <p:ph type="pic" sz="quarter" idx="14"/>
          </p:nvPr>
        </p:nvSpPr>
        <p:spPr>
          <a:xfrm>
            <a:off x="6502400" y="886747"/>
            <a:ext cx="5867400" cy="3911601"/>
          </a:xfrm>
          <a:prstGeom prst="rect">
            <a:avLst/>
          </a:prstGeom>
        </p:spPr>
        <p:txBody>
          <a:bodyPr lIns="91439" tIns="45719" rIns="91439" bIns="45719" anchor="t">
            <a:noAutofit/>
          </a:bodyPr>
          <a:lstStyle/>
          <a:p>
            <a:endParaRPr dirty="0"/>
          </a:p>
        </p:txBody>
      </p:sp>
      <p:sp>
        <p:nvSpPr>
          <p:cNvPr id="86" name="Image"/>
          <p:cNvSpPr>
            <a:spLocks noGrp="1"/>
          </p:cNvSpPr>
          <p:nvPr>
            <p:ph type="pic" idx="15"/>
          </p:nvPr>
        </p:nvSpPr>
        <p:spPr>
          <a:xfrm>
            <a:off x="-2374900" y="889000"/>
            <a:ext cx="11976100" cy="7984067"/>
          </a:xfrm>
          <a:prstGeom prst="rect">
            <a:avLst/>
          </a:prstGeom>
        </p:spPr>
        <p:txBody>
          <a:bodyPr lIns="91439" tIns="45719" rIns="91439" bIns="45719" anchor="t">
            <a:noAutofit/>
          </a:bodyPr>
          <a:lstStyle/>
          <a:p>
            <a:endParaRPr dirty="0"/>
          </a:p>
        </p:txBody>
      </p:sp>
      <p:sp>
        <p:nvSpPr>
          <p:cNvPr id="87" name="Slide Number"/>
          <p:cNvSpPr>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102010897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Quote">
    <p:spTree>
      <p:nvGrpSpPr>
        <p:cNvPr id="1" name=""/>
        <p:cNvGrpSpPr/>
        <p:nvPr/>
      </p:nvGrpSpPr>
      <p:grpSpPr>
        <a:xfrm>
          <a:off x="0" y="0"/>
          <a:ext cx="0" cy="0"/>
          <a:chOff x="0" y="0"/>
          <a:chExt cx="0" cy="0"/>
        </a:xfrm>
      </p:grpSpPr>
      <p:sp>
        <p:nvSpPr>
          <p:cNvPr id="94" name="–Johnny Appleseed"/>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5" name="“Type a quote here.”"/>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6" name="Slide Number"/>
          <p:cNvSpPr>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58542330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Photo">
    <p:spTree>
      <p:nvGrpSpPr>
        <p:cNvPr id="1" name=""/>
        <p:cNvGrpSpPr/>
        <p:nvPr/>
      </p:nvGrpSpPr>
      <p:grpSpPr>
        <a:xfrm>
          <a:off x="0" y="0"/>
          <a:ext cx="0" cy="0"/>
          <a:chOff x="0" y="0"/>
          <a:chExt cx="0" cy="0"/>
        </a:xfrm>
      </p:grpSpPr>
      <p:sp>
        <p:nvSpPr>
          <p:cNvPr id="103" name="Image"/>
          <p:cNvSpPr>
            <a:spLocks noGrp="1"/>
          </p:cNvSpPr>
          <p:nvPr>
            <p:ph type="pic" idx="13"/>
          </p:nvPr>
        </p:nvSpPr>
        <p:spPr>
          <a:xfrm>
            <a:off x="-812800" y="0"/>
            <a:ext cx="15232066" cy="10160000"/>
          </a:xfrm>
          <a:prstGeom prst="rect">
            <a:avLst/>
          </a:prstGeom>
        </p:spPr>
        <p:txBody>
          <a:bodyPr lIns="91439" tIns="45719" rIns="91439" bIns="45719" anchor="t">
            <a:noAutofit/>
          </a:bodyPr>
          <a:lstStyle/>
          <a:p>
            <a:endParaRPr dirty="0"/>
          </a:p>
        </p:txBody>
      </p:sp>
      <p:sp>
        <p:nvSpPr>
          <p:cNvPr id="104" name="Slide Number"/>
          <p:cNvSpPr>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35808599"/>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Blank">
    <p:spTree>
      <p:nvGrpSpPr>
        <p:cNvPr id="1" name=""/>
        <p:cNvGrpSpPr/>
        <p:nvPr/>
      </p:nvGrpSpPr>
      <p:grpSpPr>
        <a:xfrm>
          <a:off x="0" y="0"/>
          <a:ext cx="0" cy="0"/>
          <a:chOff x="0" y="0"/>
          <a:chExt cx="0" cy="0"/>
        </a:xfrm>
      </p:grpSpPr>
      <p:sp>
        <p:nvSpPr>
          <p:cNvPr id="111" name="Slide Number"/>
          <p:cNvSpPr>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68652822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amp; Subtitle">
    <p:spTree>
      <p:nvGrpSpPr>
        <p:cNvPr id="1" name=""/>
        <p:cNvGrpSpPr/>
        <p:nvPr/>
      </p:nvGrpSpPr>
      <p:grpSpPr>
        <a:xfrm>
          <a:off x="0" y="0"/>
          <a:ext cx="0" cy="0"/>
          <a:chOff x="0" y="0"/>
          <a:chExt cx="0" cy="0"/>
        </a:xfrm>
      </p:grpSpPr>
      <p:sp>
        <p:nvSpPr>
          <p:cNvPr id="11" name="Title Text"/>
          <p:cNvSpPr>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atin typeface="Helvetica"/>
                <a:ea typeface="Helvetica"/>
                <a:cs typeface="Helvetica"/>
                <a:sym typeface="Helvetica"/>
              </a:defRPr>
            </a:lvl1pPr>
            <a:lvl2pPr marL="0" indent="228600" algn="ctr">
              <a:spcBef>
                <a:spcPts val="0"/>
              </a:spcBef>
              <a:buSzTx/>
              <a:buNone/>
              <a:defRPr sz="3200">
                <a:latin typeface="Helvetica"/>
                <a:ea typeface="Helvetica"/>
                <a:cs typeface="Helvetica"/>
                <a:sym typeface="Helvetica"/>
              </a:defRPr>
            </a:lvl2pPr>
            <a:lvl3pPr marL="0" indent="457200" algn="ctr">
              <a:spcBef>
                <a:spcPts val="0"/>
              </a:spcBef>
              <a:buSzTx/>
              <a:buNone/>
              <a:defRPr sz="3200">
                <a:latin typeface="Helvetica"/>
                <a:ea typeface="Helvetica"/>
                <a:cs typeface="Helvetica"/>
                <a:sym typeface="Helvetica"/>
              </a:defRPr>
            </a:lvl3pPr>
            <a:lvl4pPr marL="0" indent="685800" algn="ctr">
              <a:spcBef>
                <a:spcPts val="0"/>
              </a:spcBef>
              <a:buSzTx/>
              <a:buNone/>
              <a:defRPr sz="3200">
                <a:latin typeface="Helvetica"/>
                <a:ea typeface="Helvetica"/>
                <a:cs typeface="Helvetica"/>
                <a:sym typeface="Helvetica"/>
              </a:defRPr>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a:spLocks noGrp="1"/>
          </p:cNvSpPr>
          <p:nvPr>
            <p:ph type="sldNum" sz="quarter" idx="2"/>
          </p:nvPr>
        </p:nvSpPr>
        <p:spPr>
          <a:prstGeom prst="rect">
            <a:avLst/>
          </a:prstGeom>
        </p:spPr>
        <p:txBody>
          <a:bodyPr/>
          <a:lstStyle/>
          <a:p>
            <a:fld id="{86CB4B4D-7CA3-9044-876B-883B54F8677D}" type="slidenum">
              <a:rPr/>
              <a:t>‹#›</a:t>
            </a:fld>
            <a:endParaRPr dirty="0"/>
          </a:p>
        </p:txBody>
      </p:sp>
    </p:spTree>
    <p:extLst>
      <p:ext uri="{BB962C8B-B14F-4D97-AF65-F5344CB8AC3E}">
        <p14:creationId xmlns:p14="http://schemas.microsoft.com/office/powerpoint/2010/main" val="266021513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952500" y="444500"/>
            <a:ext cx="11099800" cy="144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rPr dirty="0"/>
              <a:t>Title Text</a:t>
            </a:r>
          </a:p>
        </p:txBody>
      </p:sp>
      <p:sp>
        <p:nvSpPr>
          <p:cNvPr id="3" name="Body Level One…"/>
          <p:cNvSpPr>
            <a:spLocks noGrp="1"/>
          </p:cNvSpPr>
          <p:nvPr>
            <p:ph type="body" idx="1"/>
          </p:nvPr>
        </p:nvSpPr>
        <p:spPr>
          <a:xfrm>
            <a:off x="952500" y="2171700"/>
            <a:ext cx="11099800" cy="6718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nchorCtr="0">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lide Number"/>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atin typeface="+mn-lt"/>
                <a:ea typeface="+mn-ea"/>
                <a:cs typeface="+mn-cs"/>
                <a:sym typeface="Helvetica Light"/>
              </a:defRPr>
            </a:lvl1pPr>
          </a:lstStyle>
          <a:p>
            <a:fld id="{86CB4B4D-7CA3-9044-876B-883B54F8677D}" type="slidenum">
              <a:rPr/>
              <a:t>‹#›</a:t>
            </a:fld>
            <a:endParaRPr dirty="0"/>
          </a:p>
        </p:txBody>
      </p:sp>
    </p:spTree>
    <p:extLst>
      <p:ext uri="{BB962C8B-B14F-4D97-AF65-F5344CB8AC3E}">
        <p14:creationId xmlns:p14="http://schemas.microsoft.com/office/powerpoint/2010/main" val="391785991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ransition spd="med"/>
  <p:txStyles>
    <p:titleStyle>
      <a:lvl1pPr marL="0" marR="0" indent="0" algn="ctr" defTabSz="584200" latinLnBrk="0">
        <a:lnSpc>
          <a:spcPct val="100000"/>
        </a:lnSpc>
        <a:spcBef>
          <a:spcPts val="0"/>
        </a:spcBef>
        <a:spcAft>
          <a:spcPts val="0"/>
        </a:spcAft>
        <a:buClrTx/>
        <a:buSzTx/>
        <a:buFontTx/>
        <a:buNone/>
        <a:tabLst/>
        <a:defRPr sz="4800" b="0" i="0" u="none" strike="noStrike" cap="none" spc="0" baseline="0">
          <a:solidFill>
            <a:srgbClr val="000000"/>
          </a:solidFill>
          <a:uFillTx/>
          <a:latin typeface="Helvetica"/>
          <a:ea typeface="Helvetica"/>
          <a:cs typeface="Helvetica"/>
          <a:sym typeface="Helvetica"/>
        </a:defRPr>
      </a:lvl1pPr>
      <a:lvl2pPr marL="0" marR="0" indent="22860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Helvetica"/>
          <a:ea typeface="Helvetica"/>
          <a:cs typeface="Helvetica"/>
          <a:sym typeface="Helvetica"/>
        </a:defRPr>
      </a:lvl2pPr>
      <a:lvl3pPr marL="0" marR="0" indent="45720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Helvetica"/>
          <a:ea typeface="Helvetica"/>
          <a:cs typeface="Helvetica"/>
          <a:sym typeface="Helvetica"/>
        </a:defRPr>
      </a:lvl3pPr>
      <a:lvl4pPr marL="0" marR="0" indent="68580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Helvetica"/>
          <a:ea typeface="Helvetica"/>
          <a:cs typeface="Helvetica"/>
          <a:sym typeface="Helvetica"/>
        </a:defRPr>
      </a:lvl4pPr>
      <a:lvl5pPr marL="0" marR="0" indent="91440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Helvetica"/>
          <a:ea typeface="Helvetica"/>
          <a:cs typeface="Helvetica"/>
          <a:sym typeface="Helvetica"/>
        </a:defRPr>
      </a:lvl5pPr>
      <a:lvl6pPr marL="0" marR="0" indent="114300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Helvetica"/>
          <a:ea typeface="Helvetica"/>
          <a:cs typeface="Helvetica"/>
          <a:sym typeface="Helvetica"/>
        </a:defRPr>
      </a:lvl6pPr>
      <a:lvl7pPr marL="0" marR="0" indent="137160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Helvetica"/>
          <a:ea typeface="Helvetica"/>
          <a:cs typeface="Helvetica"/>
          <a:sym typeface="Helvetica"/>
        </a:defRPr>
      </a:lvl7pPr>
      <a:lvl8pPr marL="0" marR="0" indent="160020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Helvetica"/>
          <a:ea typeface="Helvetica"/>
          <a:cs typeface="Helvetica"/>
          <a:sym typeface="Helvetica"/>
        </a:defRPr>
      </a:lvl8pPr>
      <a:lvl9pPr marL="0" marR="0" indent="182880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Helvetica"/>
          <a:ea typeface="Helvetica"/>
          <a:cs typeface="Helvetica"/>
          <a:sym typeface="Helvetica"/>
        </a:defRPr>
      </a:lvl9pPr>
    </p:titleStyle>
    <p:bodyStyle>
      <a:lvl1pPr marL="444500" marR="0" indent="-444500" algn="l" defTabSz="584200" rtl="0" latinLnBrk="0">
        <a:lnSpc>
          <a:spcPct val="100000"/>
        </a:lnSpc>
        <a:spcBef>
          <a:spcPts val="1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1pPr>
      <a:lvl2pPr marL="889000" marR="0" indent="-444500" algn="l" defTabSz="584200" rtl="0" latinLnBrk="0">
        <a:lnSpc>
          <a:spcPct val="100000"/>
        </a:lnSpc>
        <a:spcBef>
          <a:spcPts val="1200"/>
        </a:spcBef>
        <a:spcAft>
          <a:spcPts val="0"/>
        </a:spcAft>
        <a:buClrTx/>
        <a:buSzPct val="75000"/>
        <a:buFont typeface="Wingdings" pitchFamily="2" charset="2"/>
        <a:buChar char="q"/>
        <a:tabLst/>
        <a:defRPr sz="3600" b="0" i="0" u="none" strike="noStrike" cap="none" spc="0" baseline="0">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1200"/>
        </a:spcBef>
        <a:spcAft>
          <a:spcPts val="0"/>
        </a:spcAft>
        <a:buClrTx/>
        <a:buSzPct val="75000"/>
        <a:buFont typeface="Courier New" panose="02070309020205020404" pitchFamily="49" charset="0"/>
        <a:buChar char="o"/>
        <a:tabLst/>
        <a:defRPr sz="3600" b="0" i="0" u="none" strike="noStrike" cap="none" spc="0" baseline="0">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1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1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tif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2.tiff"/></Relationships>
</file>

<file path=ppt/slides/_rels/slide2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8" Type="http://schemas.openxmlformats.org/officeDocument/2006/relationships/hyperlink" Target="https://www.youtube.com/watch?v=q3zHYfaKg4k" TargetMode="External"/><Relationship Id="rId3" Type="http://schemas.openxmlformats.org/officeDocument/2006/relationships/hyperlink" Target="https://blog.paperspace.com/intro-to-optimization-in-deep-learning-gradient-descent/" TargetMode="External"/><Relationship Id="rId7" Type="http://schemas.openxmlformats.org/officeDocument/2006/relationships/hyperlink" Target="https://www.youtube.com/watch?v=n65pElMp6x8" TargetMode="External"/><Relationship Id="rId2" Type="http://schemas.openxmlformats.org/officeDocument/2006/relationships/hyperlink" Target="https://www.youtube.com/watch?v=Xogn6veSyxA" TargetMode="External"/><Relationship Id="rId1" Type="http://schemas.openxmlformats.org/officeDocument/2006/relationships/slideLayout" Target="../slideLayouts/slideLayout10.xml"/><Relationship Id="rId6" Type="http://schemas.openxmlformats.org/officeDocument/2006/relationships/hyperlink" Target="https://blog.paperspace.com/busting-the-myths-about-batch-normalization/" TargetMode="External"/><Relationship Id="rId5" Type="http://schemas.openxmlformats.org/officeDocument/2006/relationships/hyperlink" Target="https://blog.paperspace.com/vanishing-gradients-activation-function/" TargetMode="External"/><Relationship Id="rId4" Type="http://schemas.openxmlformats.org/officeDocument/2006/relationships/hyperlink" Target="https://blog.paperspace.com/intro-to-optimization-momentum-rmsprop-ada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6.tiff"/><Relationship Id="rId1" Type="http://schemas.openxmlformats.org/officeDocument/2006/relationships/slideLayout" Target="../slideLayouts/slideLayout10.xml"/><Relationship Id="rId5" Type="http://schemas.openxmlformats.org/officeDocument/2006/relationships/image" Target="../media/image18.tiff"/><Relationship Id="rId4" Type="http://schemas.openxmlformats.org/officeDocument/2006/relationships/image" Target="../media/image17.tiff"/></Relationships>
</file>

<file path=ppt/slides/_rels/slide3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37.png"/><Relationship Id="rId1" Type="http://schemas.openxmlformats.org/officeDocument/2006/relationships/slideLayout" Target="../slideLayouts/slideLayout10.xml"/><Relationship Id="rId5" Type="http://schemas.openxmlformats.org/officeDocument/2006/relationships/image" Target="../media/image24.tiff"/><Relationship Id="rId4" Type="http://schemas.openxmlformats.org/officeDocument/2006/relationships/image" Target="../media/image23.tiff"/></Relationships>
</file>

<file path=ppt/slides/_rels/slide38.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Regularization for Deep Learning"/>
          <p:cNvSpPr>
            <a:spLocks noGrp="1"/>
          </p:cNvSpPr>
          <p:nvPr>
            <p:ph type="title"/>
          </p:nvPr>
        </p:nvSpPr>
        <p:spPr>
          <a:prstGeom prst="rect">
            <a:avLst/>
          </a:prstGeom>
        </p:spPr>
        <p:txBody>
          <a:bodyPr/>
          <a:lstStyle/>
          <a:p>
            <a:r>
              <a:rPr lang="en-US" dirty="0"/>
              <a:t>Optimization</a:t>
            </a:r>
            <a:r>
              <a:rPr dirty="0"/>
              <a:t> for </a:t>
            </a:r>
            <a:r>
              <a:rPr lang="en-US" dirty="0"/>
              <a:t>Training </a:t>
            </a:r>
            <a:r>
              <a:rPr dirty="0"/>
              <a:t>Deep </a:t>
            </a:r>
            <a:r>
              <a:rPr lang="en-US" dirty="0"/>
              <a:t>Models</a:t>
            </a:r>
            <a:endParaRPr dirty="0"/>
          </a:p>
        </p:txBody>
      </p:sp>
      <p:sp>
        <p:nvSpPr>
          <p:cNvPr id="121" name="Lecture slides for Chapter 7 of Deep Learning…"/>
          <p:cNvSpPr>
            <a:spLocks noGrp="1"/>
          </p:cNvSpPr>
          <p:nvPr>
            <p:ph type="body" sz="quarter" idx="1"/>
          </p:nvPr>
        </p:nvSpPr>
        <p:spPr>
          <a:xfrm>
            <a:off x="1270000" y="5029200"/>
            <a:ext cx="10464800" cy="1899118"/>
          </a:xfrm>
          <a:prstGeom prst="rect">
            <a:avLst/>
          </a:prstGeom>
        </p:spPr>
        <p:txBody>
          <a:bodyPr>
            <a:normAutofit/>
          </a:bodyPr>
          <a:lstStyle/>
          <a:p>
            <a:pPr defTabSz="531622">
              <a:defRPr sz="2912"/>
            </a:pPr>
            <a:r>
              <a:rPr dirty="0"/>
              <a:t>Lecture slides for Chapter </a:t>
            </a:r>
            <a:r>
              <a:rPr lang="en-US" dirty="0"/>
              <a:t>8</a:t>
            </a:r>
            <a:r>
              <a:rPr dirty="0"/>
              <a:t> of </a:t>
            </a:r>
            <a:r>
              <a:rPr i="1" dirty="0"/>
              <a:t>Deep Learning</a:t>
            </a:r>
          </a:p>
          <a:p>
            <a:pPr defTabSz="531622">
              <a:defRPr sz="2912"/>
            </a:pPr>
            <a:r>
              <a:rPr dirty="0" err="1"/>
              <a:t>www.deeplearningbook.org</a:t>
            </a:r>
            <a:endParaRPr i="1" dirty="0"/>
          </a:p>
          <a:p>
            <a:pPr defTabSz="531622">
              <a:defRPr sz="2912"/>
            </a:pPr>
            <a:r>
              <a:rPr dirty="0"/>
              <a:t>Ian Goodfellow</a:t>
            </a:r>
          </a:p>
          <a:p>
            <a:pPr defTabSz="531622">
              <a:defRPr sz="2912"/>
            </a:pPr>
            <a:r>
              <a:rPr lang="en-US" dirty="0">
                <a:solidFill>
                  <a:schemeClr val="accent1"/>
                </a:solidFill>
              </a:rPr>
              <a:t>Adapted by </a:t>
            </a:r>
            <a:r>
              <a:rPr lang="en-US" dirty="0" err="1">
                <a:solidFill>
                  <a:schemeClr val="accent1"/>
                </a:solidFill>
              </a:rPr>
              <a:t>m.n.</a:t>
            </a:r>
            <a:r>
              <a:rPr lang="en-US" dirty="0">
                <a:solidFill>
                  <a:schemeClr val="accent1"/>
                </a:solidFill>
              </a:rPr>
              <a:t> for CMPS 392</a:t>
            </a:r>
          </a:p>
          <a:p>
            <a:pPr defTabSz="531622">
              <a:defRPr sz="2912"/>
            </a:pP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4BC31-FB0E-0A4C-8D72-3B9B49261A89}"/>
              </a:ext>
            </a:extLst>
          </p:cNvPr>
          <p:cNvSpPr>
            <a:spLocks noGrp="1"/>
          </p:cNvSpPr>
          <p:nvPr>
            <p:ph type="title"/>
          </p:nvPr>
        </p:nvSpPr>
        <p:spPr/>
        <p:txBody>
          <a:bodyPr>
            <a:normAutofit fontScale="90000"/>
          </a:bodyPr>
          <a:lstStyle/>
          <a:p>
            <a:r>
              <a:rPr lang="en-US" sz="6000" dirty="0"/>
              <a:t>V</a:t>
            </a:r>
            <a:r>
              <a:rPr lang="en-LB" sz="6000" dirty="0"/>
              <a:t>anishing and exploding gradient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C3AC7971-CC1F-1345-9CDC-8B275C280103}"/>
                  </a:ext>
                </a:extLst>
              </p:cNvPr>
              <p:cNvSpPr>
                <a:spLocks noGrp="1"/>
              </p:cNvSpPr>
              <p:nvPr>
                <p:ph type="body" idx="1"/>
              </p:nvPr>
            </p:nvSpPr>
            <p:spPr/>
            <p:txBody>
              <a:bodyPr>
                <a:normAutofit fontScale="92500" lnSpcReduction="10000"/>
              </a:bodyPr>
              <a:lstStyle/>
              <a:p>
                <a:r>
                  <a:rPr lang="en-US" dirty="0"/>
                  <a:t>Suppose that a computational graph contains a path that consists of repeatedly multiplying by a matrix </a:t>
                </a:r>
                <a14:m>
                  <m:oMath xmlns:m="http://schemas.openxmlformats.org/officeDocument/2006/math">
                    <m:r>
                      <a:rPr lang="en-US" i="1" dirty="0" smtClean="0">
                        <a:latin typeface="Cambria Math" panose="02040503050406030204" pitchFamily="18" charset="0"/>
                      </a:rPr>
                      <m:t>𝑊</m:t>
                    </m:r>
                  </m:oMath>
                </a14:m>
                <a:r>
                  <a:rPr lang="en-US" dirty="0"/>
                  <a:t>. </a:t>
                </a:r>
              </a:p>
              <a:p>
                <a:pPr lvl="1"/>
                <a:r>
                  <a:rPr lang="en-US" dirty="0"/>
                  <a:t>After </a:t>
                </a:r>
                <a14:m>
                  <m:oMath xmlns:m="http://schemas.openxmlformats.org/officeDocument/2006/math">
                    <m:r>
                      <a:rPr lang="en-US" i="1" dirty="0" smtClean="0">
                        <a:latin typeface="Cambria Math" panose="02040503050406030204" pitchFamily="18" charset="0"/>
                      </a:rPr>
                      <m:t>𝑡</m:t>
                    </m:r>
                  </m:oMath>
                </a14:m>
                <a:r>
                  <a:rPr lang="en-US" dirty="0"/>
                  <a:t> steps, this is equivalent to multiplying by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𝑊</m:t>
                        </m:r>
                      </m:e>
                      <m:sup>
                        <m:r>
                          <a:rPr lang="en-US" i="1" dirty="0" smtClean="0">
                            <a:latin typeface="Cambria Math" panose="02040503050406030204" pitchFamily="18" charset="0"/>
                          </a:rPr>
                          <m:t>𝑡</m:t>
                        </m:r>
                      </m:sup>
                    </m:sSup>
                  </m:oMath>
                </a14:m>
                <a:r>
                  <a:rPr lang="en-US" dirty="0"/>
                  <a:t>. </a:t>
                </a:r>
              </a:p>
              <a:p>
                <a:r>
                  <a:rPr lang="en-US" dirty="0"/>
                  <a:t>Suppose that W has an eigen decomposition </a:t>
                </a:r>
              </a:p>
              <a:p>
                <a:pPr marL="0" indent="0">
                  <a:lnSpc>
                    <a:spcPct val="160000"/>
                  </a:lnSpc>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𝑊</m:t>
                      </m:r>
                      <m:r>
                        <a:rPr lang="en-US" i="1" dirty="0" smtClean="0">
                          <a:latin typeface="Cambria Math" panose="02040503050406030204" pitchFamily="18" charset="0"/>
                        </a:rPr>
                        <m:t> = </m:t>
                      </m:r>
                      <m:r>
                        <a:rPr lang="en-US" i="1" dirty="0">
                          <a:latin typeface="Cambria Math" panose="02040503050406030204" pitchFamily="18" charset="0"/>
                        </a:rPr>
                        <m:t>𝑉</m:t>
                      </m:r>
                      <m:r>
                        <a:rPr lang="en-US" i="1" dirty="0">
                          <a:latin typeface="Cambria Math" panose="02040503050406030204" pitchFamily="18" charset="0"/>
                        </a:rPr>
                        <m:t> </m:t>
                      </m:r>
                      <m:r>
                        <a:rPr lang="en-US" i="1" dirty="0" err="1">
                          <a:latin typeface="Cambria Math" panose="02040503050406030204" pitchFamily="18" charset="0"/>
                        </a:rPr>
                        <m:t>𝑑𝑖𝑎𝑔</m:t>
                      </m:r>
                      <m:d>
                        <m:dPr>
                          <m:ctrlPr>
                            <a:rPr lang="en-US" i="1" dirty="0">
                              <a:latin typeface="Cambria Math" panose="02040503050406030204" pitchFamily="18" charset="0"/>
                            </a:rPr>
                          </m:ctrlPr>
                        </m:dPr>
                        <m:e>
                          <m:r>
                            <a:rPr lang="en-US" i="1" dirty="0">
                              <a:latin typeface="Cambria Math" panose="02040503050406030204" pitchFamily="18" charset="0"/>
                            </a:rPr>
                            <m:t> </m:t>
                          </m:r>
                          <m:r>
                            <a:rPr lang="el-GR" i="1" dirty="0">
                              <a:latin typeface="Cambria Math" panose="02040503050406030204" pitchFamily="18" charset="0"/>
                            </a:rPr>
                            <m:t>𝜆</m:t>
                          </m:r>
                        </m:e>
                      </m:d>
                      <m:sSup>
                        <m:sSupPr>
                          <m:ctrlPr>
                            <a:rPr lang="en-US" b="0" i="1" dirty="0" smtClean="0">
                              <a:latin typeface="Cambria Math" panose="02040503050406030204" pitchFamily="18" charset="0"/>
                            </a:rPr>
                          </m:ctrlPr>
                        </m:sSupPr>
                        <m:e>
                          <m:r>
                            <a:rPr lang="en-US" i="1" dirty="0">
                              <a:latin typeface="Cambria Math" panose="02040503050406030204" pitchFamily="18" charset="0"/>
                            </a:rPr>
                            <m:t>𝑉</m:t>
                          </m:r>
                        </m:e>
                        <m:sup>
                          <m:r>
                            <a:rPr lang="en-US" b="0" i="1" dirty="0" smtClean="0">
                              <a:latin typeface="Cambria Math" panose="02040503050406030204" pitchFamily="18" charset="0"/>
                            </a:rPr>
                            <m:t>−1</m:t>
                          </m:r>
                        </m:sup>
                      </m:sSup>
                    </m:oMath>
                  </m:oMathPara>
                </a14:m>
                <a:endParaRPr lang="en-US" dirty="0"/>
              </a:p>
              <a:p>
                <a:pPr marL="0" indent="0">
                  <a:lnSpc>
                    <a:spcPct val="160000"/>
                  </a:lnSpc>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𝑊</m:t>
                          </m:r>
                        </m:e>
                        <m:sup>
                          <m:r>
                            <a:rPr lang="en-US" i="1" dirty="0" smtClean="0">
                              <a:latin typeface="Cambria Math" panose="02040503050406030204" pitchFamily="18" charset="0"/>
                            </a:rPr>
                            <m:t>𝑡</m:t>
                          </m:r>
                        </m:sup>
                      </m:sSup>
                      <m:r>
                        <a:rPr lang="en-US" i="1" dirty="0" smtClean="0">
                          <a:latin typeface="Cambria Math" panose="02040503050406030204" pitchFamily="18" charset="0"/>
                        </a:rPr>
                        <m:t> =</m:t>
                      </m:r>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i="1" dirty="0">
                                  <a:latin typeface="Cambria Math" panose="02040503050406030204" pitchFamily="18" charset="0"/>
                                </a:rPr>
                                <m:t>𝑉</m:t>
                              </m:r>
                              <m:r>
                                <a:rPr lang="en-US" i="1" dirty="0" err="1">
                                  <a:latin typeface="Cambria Math" panose="02040503050406030204" pitchFamily="18" charset="0"/>
                                </a:rPr>
                                <m:t>𝑑𝑖𝑎𝑔</m:t>
                              </m:r>
                              <m:d>
                                <m:dPr>
                                  <m:ctrlPr>
                                    <a:rPr lang="en-US" i="1" dirty="0">
                                      <a:latin typeface="Cambria Math" panose="02040503050406030204" pitchFamily="18" charset="0"/>
                                    </a:rPr>
                                  </m:ctrlPr>
                                </m:dPr>
                                <m:e>
                                  <m:r>
                                    <a:rPr lang="el-GR" i="1" dirty="0">
                                      <a:latin typeface="Cambria Math" panose="02040503050406030204" pitchFamily="18" charset="0"/>
                                    </a:rPr>
                                    <m:t>𝜆</m:t>
                                  </m:r>
                                </m:e>
                              </m:d>
                              <m:sSup>
                                <m:sSupPr>
                                  <m:ctrlPr>
                                    <a:rPr lang="en-US" i="1" dirty="0">
                                      <a:latin typeface="Cambria Math" panose="02040503050406030204" pitchFamily="18" charset="0"/>
                                    </a:rPr>
                                  </m:ctrlPr>
                                </m:sSupPr>
                                <m:e>
                                  <m:r>
                                    <a:rPr lang="en-US" i="1" dirty="0">
                                      <a:latin typeface="Cambria Math" panose="02040503050406030204" pitchFamily="18" charset="0"/>
                                    </a:rPr>
                                    <m:t>𝑉</m:t>
                                  </m:r>
                                </m:e>
                                <m:sup>
                                  <m:r>
                                    <a:rPr lang="en-US" i="1" dirty="0">
                                      <a:latin typeface="Cambria Math" panose="02040503050406030204" pitchFamily="18" charset="0"/>
                                    </a:rPr>
                                    <m:t>−1</m:t>
                                  </m:r>
                                </m:sup>
                              </m:sSup>
                            </m:e>
                          </m:d>
                        </m:e>
                        <m:sup>
                          <m:r>
                            <a:rPr lang="en-US" b="0" i="1" dirty="0" smtClean="0">
                              <a:latin typeface="Cambria Math" panose="02040503050406030204" pitchFamily="18" charset="0"/>
                            </a:rPr>
                            <m:t>𝑡</m:t>
                          </m:r>
                        </m:sup>
                      </m:sSup>
                      <m:r>
                        <a:rPr lang="en-US" i="1" dirty="0">
                          <a:latin typeface="Cambria Math" panose="02040503050406030204" pitchFamily="18" charset="0"/>
                        </a:rPr>
                        <m:t> </m:t>
                      </m:r>
                      <m:r>
                        <a:rPr lang="en-US" i="1" dirty="0" smtClean="0">
                          <a:latin typeface="Cambria Math" panose="02040503050406030204" pitchFamily="18" charset="0"/>
                        </a:rPr>
                        <m:t>= </m:t>
                      </m:r>
                      <m:r>
                        <a:rPr lang="en-US" i="1" dirty="0">
                          <a:latin typeface="Cambria Math" panose="02040503050406030204" pitchFamily="18" charset="0"/>
                        </a:rPr>
                        <m:t>𝑉</m:t>
                      </m:r>
                      <m:r>
                        <a:rPr lang="en-US" i="1" dirty="0">
                          <a:latin typeface="Cambria Math" panose="02040503050406030204" pitchFamily="18" charset="0"/>
                        </a:rPr>
                        <m:t> </m:t>
                      </m:r>
                      <m:r>
                        <a:rPr lang="en-US" i="1" dirty="0" err="1">
                          <a:latin typeface="Cambria Math" panose="02040503050406030204" pitchFamily="18" charset="0"/>
                        </a:rPr>
                        <m:t>𝑑𝑖𝑎𝑔</m:t>
                      </m:r>
                      <m:sSup>
                        <m:sSupPr>
                          <m:ctrlPr>
                            <a:rPr lang="en-US" b="0" i="1" dirty="0" smtClean="0">
                              <a:latin typeface="Cambria Math" panose="02040503050406030204" pitchFamily="18" charset="0"/>
                            </a:rPr>
                          </m:ctrlPr>
                        </m:sSupPr>
                        <m:e>
                          <m:d>
                            <m:dPr>
                              <m:ctrlPr>
                                <a:rPr lang="en-US" i="1" dirty="0">
                                  <a:latin typeface="Cambria Math" panose="02040503050406030204" pitchFamily="18" charset="0"/>
                                </a:rPr>
                              </m:ctrlPr>
                            </m:dPr>
                            <m:e>
                              <m:r>
                                <a:rPr lang="el-GR" i="1" dirty="0">
                                  <a:latin typeface="Cambria Math" panose="02040503050406030204" pitchFamily="18" charset="0"/>
                                </a:rPr>
                                <m:t>𝜆</m:t>
                              </m:r>
                            </m:e>
                          </m:d>
                        </m:e>
                        <m:sup>
                          <m:r>
                            <a:rPr lang="en-US" b="0" i="1" dirty="0" smtClean="0">
                              <a:latin typeface="Cambria Math" panose="02040503050406030204" pitchFamily="18" charset="0"/>
                            </a:rPr>
                            <m:t>𝑡</m:t>
                          </m:r>
                        </m:sup>
                      </m:sSup>
                      <m:sSup>
                        <m:sSupPr>
                          <m:ctrlPr>
                            <a:rPr lang="en-US" b="0" i="1" dirty="0" smtClean="0">
                              <a:latin typeface="Cambria Math" panose="02040503050406030204" pitchFamily="18" charset="0"/>
                            </a:rPr>
                          </m:ctrlPr>
                        </m:sSupPr>
                        <m:e>
                          <m:r>
                            <a:rPr lang="en-US" i="1" dirty="0" err="1">
                              <a:latin typeface="Cambria Math" panose="02040503050406030204" pitchFamily="18" charset="0"/>
                            </a:rPr>
                            <m:t>𝑉</m:t>
                          </m:r>
                        </m:e>
                        <m:sup>
                          <m:r>
                            <a:rPr lang="en-US" b="0" i="1" dirty="0" smtClean="0">
                              <a:latin typeface="Cambria Math" panose="02040503050406030204" pitchFamily="18" charset="0"/>
                            </a:rPr>
                            <m:t>−1</m:t>
                          </m:r>
                        </m:sup>
                      </m:sSup>
                    </m:oMath>
                  </m:oMathPara>
                </a14:m>
                <a:endParaRPr lang="en-US" dirty="0"/>
              </a:p>
              <a:p>
                <a:pPr lvl="1"/>
                <a:r>
                  <a:rPr lang="en-US" dirty="0"/>
                  <a:t>eigenvalue </a:t>
                </a:r>
                <a14:m>
                  <m:oMath xmlns:m="http://schemas.openxmlformats.org/officeDocument/2006/math">
                    <m:sSub>
                      <m:sSubPr>
                        <m:ctrlPr>
                          <a:rPr lang="en-US" b="0" i="1" dirty="0" smtClean="0">
                            <a:latin typeface="Cambria Math" panose="02040503050406030204" pitchFamily="18" charset="0"/>
                          </a:rPr>
                        </m:ctrlPr>
                      </m:sSubPr>
                      <m:e>
                        <m:r>
                          <a:rPr lang="el-GR" i="1" dirty="0" smtClean="0">
                            <a:latin typeface="Cambria Math" panose="02040503050406030204" pitchFamily="18" charset="0"/>
                          </a:rPr>
                          <m:t>𝜆</m:t>
                        </m:r>
                      </m:e>
                      <m:sub>
                        <m:r>
                          <a:rPr lang="en-US" i="1" dirty="0" err="1">
                            <a:latin typeface="Cambria Math" panose="02040503050406030204" pitchFamily="18" charset="0"/>
                          </a:rPr>
                          <m:t>𝑖</m:t>
                        </m:r>
                      </m:sub>
                    </m:sSub>
                    <m:r>
                      <a:rPr lang="en-US" b="0" i="1" dirty="0" smtClean="0">
                        <a:latin typeface="Cambria Math" panose="02040503050406030204" pitchFamily="18" charset="0"/>
                      </a:rPr>
                      <m:t>&gt;1</m:t>
                    </m:r>
                  </m:oMath>
                </a14:m>
                <a:r>
                  <a:rPr lang="en-US" dirty="0"/>
                  <a:t>will explode </a:t>
                </a:r>
              </a:p>
              <a:p>
                <a:pPr lvl="1"/>
                <a:r>
                  <a:rPr lang="en-US" dirty="0"/>
                  <a:t>eigenvalue </a:t>
                </a:r>
                <a14:m>
                  <m:oMath xmlns:m="http://schemas.openxmlformats.org/officeDocument/2006/math">
                    <m:sSub>
                      <m:sSubPr>
                        <m:ctrlPr>
                          <a:rPr lang="en-US" i="1" dirty="0">
                            <a:latin typeface="Cambria Math" panose="02040503050406030204" pitchFamily="18" charset="0"/>
                          </a:rPr>
                        </m:ctrlPr>
                      </m:sSubPr>
                      <m:e>
                        <m:r>
                          <a:rPr lang="el-GR" i="1" dirty="0">
                            <a:latin typeface="Cambria Math" panose="02040503050406030204" pitchFamily="18" charset="0"/>
                          </a:rPr>
                          <m:t>𝜆</m:t>
                        </m:r>
                      </m:e>
                      <m:sub>
                        <m:r>
                          <a:rPr lang="en-US" i="1" dirty="0" err="1">
                            <a:latin typeface="Cambria Math" panose="02040503050406030204" pitchFamily="18" charset="0"/>
                          </a:rPr>
                          <m:t>𝑖</m:t>
                        </m:r>
                      </m:sub>
                    </m:sSub>
                    <m:r>
                      <a:rPr lang="en-US" b="0" i="1" dirty="0" smtClean="0">
                        <a:latin typeface="Cambria Math" panose="02040503050406030204" pitchFamily="18" charset="0"/>
                      </a:rPr>
                      <m:t>&lt;</m:t>
                    </m:r>
                    <m:r>
                      <a:rPr lang="en-US" i="1" dirty="0">
                        <a:latin typeface="Cambria Math" panose="02040503050406030204" pitchFamily="18" charset="0"/>
                      </a:rPr>
                      <m:t>1</m:t>
                    </m:r>
                  </m:oMath>
                </a14:m>
                <a:r>
                  <a:rPr lang="en-US" dirty="0"/>
                  <a:t>will vanish </a:t>
                </a:r>
              </a:p>
              <a:p>
                <a:pPr lvl="1"/>
                <a:endParaRPr lang="en-US" dirty="0"/>
              </a:p>
              <a:p>
                <a:r>
                  <a:rPr lang="en-US" dirty="0"/>
                  <a:t>Recurrent neural networks use the same matrix </a:t>
                </a:r>
                <a14:m>
                  <m:oMath xmlns:m="http://schemas.openxmlformats.org/officeDocument/2006/math">
                    <m:r>
                      <a:rPr lang="en-US" i="1" dirty="0" smtClean="0">
                        <a:latin typeface="Cambria Math" panose="02040503050406030204" pitchFamily="18" charset="0"/>
                      </a:rPr>
                      <m:t>𝑊</m:t>
                    </m:r>
                  </m:oMath>
                </a14:m>
                <a:r>
                  <a:rPr lang="en-US" dirty="0"/>
                  <a:t> at each time step</a:t>
                </a:r>
                <a:endParaRPr lang="en-LB" dirty="0"/>
              </a:p>
            </p:txBody>
          </p:sp>
        </mc:Choice>
        <mc:Fallback xmlns="">
          <p:sp>
            <p:nvSpPr>
              <p:cNvPr id="3" name="Text Placeholder 2">
                <a:extLst>
                  <a:ext uri="{FF2B5EF4-FFF2-40B4-BE49-F238E27FC236}">
                    <a16:creationId xmlns:a16="http://schemas.microsoft.com/office/drawing/2014/main" id="{C3AC7971-CC1F-1345-9CDC-8B275C280103}"/>
                  </a:ext>
                </a:extLst>
              </p:cNvPr>
              <p:cNvSpPr>
                <a:spLocks noGrp="1" noRot="1" noChangeAspect="1" noMove="1" noResize="1" noEditPoints="1" noAdjustHandles="1" noChangeArrowheads="1" noChangeShapeType="1" noTextEdit="1"/>
              </p:cNvSpPr>
              <p:nvPr>
                <p:ph type="body" idx="1"/>
              </p:nvPr>
            </p:nvSpPr>
            <p:spPr>
              <a:blipFill>
                <a:blip r:embed="rId2"/>
                <a:stretch>
                  <a:fillRect l="-914" t="-1698" r="-2514" b="-2830"/>
                </a:stretch>
              </a:blipFill>
            </p:spPr>
            <p:txBody>
              <a:bodyPr/>
              <a:lstStyle/>
              <a:p>
                <a:r>
                  <a:rPr lang="en-LB">
                    <a:noFill/>
                  </a:rPr>
                  <a:t> </a:t>
                </a:r>
              </a:p>
            </p:txBody>
          </p:sp>
        </mc:Fallback>
      </mc:AlternateContent>
    </p:spTree>
    <p:extLst>
      <p:ext uri="{BB962C8B-B14F-4D97-AF65-F5344CB8AC3E}">
        <p14:creationId xmlns:p14="http://schemas.microsoft.com/office/powerpoint/2010/main" val="326285927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C2C57-9143-4445-8D1E-20D6136B24C2}"/>
              </a:ext>
            </a:extLst>
          </p:cNvPr>
          <p:cNvSpPr>
            <a:spLocks noGrp="1"/>
          </p:cNvSpPr>
          <p:nvPr>
            <p:ph type="title"/>
          </p:nvPr>
        </p:nvSpPr>
        <p:spPr/>
        <p:txBody>
          <a:bodyPr>
            <a:normAutofit/>
          </a:bodyPr>
          <a:lstStyle/>
          <a:p>
            <a:r>
              <a:rPr lang="en-US" sz="4400" dirty="0"/>
              <a:t>Poor Correspondence between Local and Global Structure</a:t>
            </a:r>
            <a:endParaRPr lang="en-LB" sz="4400" dirty="0"/>
          </a:p>
        </p:txBody>
      </p:sp>
      <p:pic>
        <p:nvPicPr>
          <p:cNvPr id="4" name="Picture 3">
            <a:extLst>
              <a:ext uri="{FF2B5EF4-FFF2-40B4-BE49-F238E27FC236}">
                <a16:creationId xmlns:a16="http://schemas.microsoft.com/office/drawing/2014/main" id="{4C8D15FF-7218-E445-8F17-A83B77E72C71}"/>
              </a:ext>
            </a:extLst>
          </p:cNvPr>
          <p:cNvPicPr>
            <a:picLocks noChangeAspect="1"/>
          </p:cNvPicPr>
          <p:nvPr/>
        </p:nvPicPr>
        <p:blipFill>
          <a:blip r:embed="rId2"/>
          <a:stretch>
            <a:fillRect/>
          </a:stretch>
        </p:blipFill>
        <p:spPr>
          <a:xfrm>
            <a:off x="1289815" y="2603500"/>
            <a:ext cx="10425169" cy="6874732"/>
          </a:xfrm>
          <a:prstGeom prst="rect">
            <a:avLst/>
          </a:prstGeom>
        </p:spPr>
      </p:pic>
    </p:spTree>
    <p:extLst>
      <p:ext uri="{BB962C8B-B14F-4D97-AF65-F5344CB8AC3E}">
        <p14:creationId xmlns:p14="http://schemas.microsoft.com/office/powerpoint/2010/main" val="259735704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3D069-EBC7-2242-8CBE-32D258ACA816}"/>
              </a:ext>
            </a:extLst>
          </p:cNvPr>
          <p:cNvSpPr>
            <a:spLocks noGrp="1"/>
          </p:cNvSpPr>
          <p:nvPr>
            <p:ph type="title"/>
          </p:nvPr>
        </p:nvSpPr>
        <p:spPr/>
        <p:txBody>
          <a:bodyPr>
            <a:normAutofit/>
          </a:bodyPr>
          <a:lstStyle/>
          <a:p>
            <a:r>
              <a:rPr lang="en-LB" sz="4800" dirty="0"/>
              <a:t>What is a good learni</a:t>
            </a:r>
            <a:r>
              <a:rPr lang="en-US" sz="4800" dirty="0"/>
              <a:t>ng</a:t>
            </a:r>
            <a:r>
              <a:rPr lang="en-LB" sz="4800" dirty="0"/>
              <a:t> rate?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16D845D-9031-9949-927C-B8432FA529C0}"/>
                  </a:ext>
                </a:extLst>
              </p:cNvPr>
              <p:cNvSpPr>
                <a:spLocks noGrp="1"/>
              </p:cNvSpPr>
              <p:nvPr>
                <p:ph type="body" idx="1"/>
              </p:nvPr>
            </p:nvSpPr>
            <p:spPr>
              <a:xfrm>
                <a:off x="952500" y="2603500"/>
                <a:ext cx="11099800" cy="6705600"/>
              </a:xfrm>
            </p:spPr>
            <p:txBody>
              <a:bodyPr>
                <a:normAutofit fontScale="77500" lnSpcReduction="20000"/>
              </a:bodyPr>
              <a:lstStyle/>
              <a:p>
                <a:r>
                  <a:rPr lang="en-US" dirty="0"/>
                  <a:t>It is common to decay the learning rate linearly until iteration </a:t>
                </a:r>
                <a14:m>
                  <m:oMath xmlns:m="http://schemas.openxmlformats.org/officeDocument/2006/math">
                    <m:r>
                      <a:rPr lang="el-GR" i="1" dirty="0" smtClean="0">
                        <a:latin typeface="Cambria Math" panose="02040503050406030204" pitchFamily="18" charset="0"/>
                      </a:rPr>
                      <m:t>𝜏</m:t>
                    </m:r>
                  </m:oMath>
                </a14:m>
                <a:endParaRPr lang="en-US"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𝑘</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𝑘</m:t>
                            </m:r>
                          </m:num>
                          <m:den>
                            <m:r>
                              <a:rPr lang="en-US" b="0" i="1" smtClean="0">
                                <a:latin typeface="Cambria Math" panose="02040503050406030204" pitchFamily="18" charset="0"/>
                              </a:rPr>
                              <m:t>𝜏</m:t>
                            </m:r>
                          </m:den>
                        </m:f>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𝑘</m:t>
                        </m:r>
                      </m:num>
                      <m:den>
                        <m:r>
                          <a:rPr lang="en-US" b="0" i="1" smtClean="0">
                            <a:latin typeface="Cambria Math" panose="02040503050406030204" pitchFamily="18" charset="0"/>
                          </a:rPr>
                          <m:t>𝜏</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𝜏</m:t>
                        </m:r>
                      </m:sub>
                    </m:sSub>
                  </m:oMath>
                </a14:m>
                <a:r>
                  <a:rPr lang="en-US" dirty="0"/>
                  <a:t>			</a:t>
                </a:r>
              </a:p>
              <a:p>
                <a:pPr lvl="1"/>
                <a:r>
                  <a:rPr lang="en-US" dirty="0"/>
                  <a:t>After iteration </a:t>
                </a:r>
                <a14:m>
                  <m:oMath xmlns:m="http://schemas.openxmlformats.org/officeDocument/2006/math">
                    <m:r>
                      <a:rPr lang="el-GR" i="1" dirty="0" smtClean="0">
                        <a:latin typeface="Cambria Math" panose="02040503050406030204" pitchFamily="18" charset="0"/>
                      </a:rPr>
                      <m:t>𝜏</m:t>
                    </m:r>
                  </m:oMath>
                </a14:m>
                <a:r>
                  <a:rPr lang="el-GR" dirty="0"/>
                  <a:t>, </a:t>
                </a:r>
                <a:r>
                  <a:rPr lang="en-US" dirty="0"/>
                  <a:t>it is common to leave </a:t>
                </a:r>
                <a14:m>
                  <m:oMath xmlns:m="http://schemas.openxmlformats.org/officeDocument/2006/math">
                    <m:r>
                      <a:rPr lang="en-US" i="1" dirty="0" smtClean="0">
                        <a:latin typeface="Cambria Math" panose="02040503050406030204" pitchFamily="18" charset="0"/>
                      </a:rPr>
                      <m:t>𝜖</m:t>
                    </m:r>
                  </m:oMath>
                </a14:m>
                <a:r>
                  <a:rPr lang="en-US" dirty="0"/>
                  <a:t> constant</a:t>
                </a:r>
              </a:p>
              <a:p>
                <a:pPr lvl="1"/>
                <a:r>
                  <a:rPr lang="en-US" dirty="0"/>
                  <a:t>Parameters to choose are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𝜖</m:t>
                        </m:r>
                      </m:e>
                      <m:sub>
                        <m:r>
                          <a:rPr lang="en-US" b="0" i="1" dirty="0" smtClean="0">
                            <a:latin typeface="Cambria Math" panose="02040503050406030204" pitchFamily="18" charset="0"/>
                          </a:rPr>
                          <m:t>0</m:t>
                        </m:r>
                      </m:sub>
                    </m:sSub>
                    <m:r>
                      <a:rPr lang="en-US" i="1" dirty="0" smtClean="0">
                        <a:latin typeface="Cambria Math" panose="02040503050406030204" pitchFamily="18" charset="0"/>
                      </a:rPr>
                      <m:t>, </m:t>
                    </m:r>
                    <m:r>
                      <a:rPr lang="en-US" b="0"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𝜖</m:t>
                        </m:r>
                      </m:e>
                      <m:sub>
                        <m:r>
                          <a:rPr lang="en-US" b="0" i="1" dirty="0" smtClean="0">
                            <a:latin typeface="Cambria Math" panose="02040503050406030204" pitchFamily="18" charset="0"/>
                          </a:rPr>
                          <m:t>𝜏</m:t>
                        </m:r>
                      </m:sub>
                    </m:sSub>
                    <m:r>
                      <a:rPr lang="en-US" b="0" i="1" dirty="0" smtClean="0">
                        <a:latin typeface="Cambria Math" panose="02040503050406030204" pitchFamily="18" charset="0"/>
                      </a:rPr>
                      <m:t>,  </m:t>
                    </m:r>
                    <m:r>
                      <a:rPr lang="en-US" b="0" i="1" dirty="0" smtClean="0">
                        <a:latin typeface="Cambria Math" panose="02040503050406030204" pitchFamily="18" charset="0"/>
                      </a:rPr>
                      <m:t>𝜏</m:t>
                    </m:r>
                  </m:oMath>
                </a14:m>
                <a:r>
                  <a:rPr lang="en-US" dirty="0"/>
                  <a:t>:</a:t>
                </a:r>
              </a:p>
              <a:p>
                <a:pPr lvl="2"/>
                <a14:m>
                  <m:oMath xmlns:m="http://schemas.openxmlformats.org/officeDocument/2006/math">
                    <m:r>
                      <a:rPr lang="en-US" i="1" dirty="0">
                        <a:latin typeface="Cambria Math" panose="02040503050406030204" pitchFamily="18" charset="0"/>
                      </a:rPr>
                      <m:t>𝜏</m:t>
                    </m:r>
                  </m:oMath>
                </a14:m>
                <a:r>
                  <a:rPr lang="en-US" dirty="0"/>
                  <a:t> is usually set as set to the number of iterations required to make a few hundred epochs </a:t>
                </a:r>
              </a:p>
              <a:p>
                <a:pPr lvl="2"/>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𝜖</m:t>
                        </m:r>
                      </m:e>
                      <m:sub>
                        <m:r>
                          <a:rPr lang="en-US" i="1" dirty="0">
                            <a:latin typeface="Cambria Math" panose="02040503050406030204" pitchFamily="18" charset="0"/>
                          </a:rPr>
                          <m:t>𝜏</m:t>
                        </m:r>
                      </m:sub>
                    </m:sSub>
                  </m:oMath>
                </a14:m>
                <a:r>
                  <a:rPr lang="el-GR" dirty="0"/>
                  <a:t> </a:t>
                </a:r>
                <a:r>
                  <a:rPr lang="en-US" dirty="0"/>
                  <a:t>should be set to roughly </a:t>
                </a:r>
                <a14:m>
                  <m:oMath xmlns:m="http://schemas.openxmlformats.org/officeDocument/2006/math">
                    <m:r>
                      <a:rPr lang="en-US" i="1" dirty="0" smtClean="0">
                        <a:latin typeface="Cambria Math" panose="02040503050406030204" pitchFamily="18" charset="0"/>
                      </a:rPr>
                      <m:t>1%</m:t>
                    </m:r>
                  </m:oMath>
                </a14:m>
                <a:r>
                  <a:rPr lang="en-US" dirty="0"/>
                  <a:t> the value of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𝜖</m:t>
                        </m:r>
                      </m:e>
                      <m:sub>
                        <m:r>
                          <a:rPr lang="en-US" i="1" dirty="0">
                            <a:latin typeface="Cambria Math" panose="02040503050406030204" pitchFamily="18" charset="0"/>
                          </a:rPr>
                          <m:t>0</m:t>
                        </m:r>
                      </m:sub>
                    </m:sSub>
                  </m:oMath>
                </a14:m>
                <a:endParaRPr lang="en-US" dirty="0"/>
              </a:p>
              <a:p>
                <a:pPr lvl="2"/>
                <a:r>
                  <a:rPr lang="en-US" dirty="0"/>
                  <a:t>To set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𝜖</m:t>
                        </m:r>
                      </m:e>
                      <m:sub>
                        <m:r>
                          <a:rPr lang="en-US" i="1" dirty="0">
                            <a:latin typeface="Cambria Math" panose="02040503050406030204" pitchFamily="18" charset="0"/>
                          </a:rPr>
                          <m:t>0</m:t>
                        </m:r>
                      </m:sub>
                    </m:sSub>
                  </m:oMath>
                </a14:m>
                <a:r>
                  <a:rPr lang="en-US" dirty="0"/>
                  <a:t>, monitor the oscillations in the learning curve:</a:t>
                </a:r>
              </a:p>
              <a:p>
                <a:pPr lvl="3"/>
                <a:r>
                  <a:rPr lang="en-US" dirty="0"/>
                  <a:t>High learning rate may cause instability  </a:t>
                </a:r>
              </a:p>
              <a:p>
                <a:pPr lvl="3"/>
                <a:r>
                  <a:rPr lang="en-US" dirty="0"/>
                  <a:t>Gentle oscillations are ok especially if dropout is used </a:t>
                </a:r>
              </a:p>
              <a:p>
                <a:pPr lvl="3"/>
                <a:r>
                  <a:rPr lang="en-US" dirty="0"/>
                  <a:t>Low learning rate: learning proceeds slowly, and may become stuck</a:t>
                </a:r>
              </a:p>
              <a:p>
                <a:pPr lvl="1"/>
                <a:r>
                  <a:rPr lang="en-US" dirty="0"/>
                  <a:t>Monitor the first iterations and choose an initial rate higher than the best performing rate</a:t>
                </a:r>
              </a:p>
              <a:p>
                <a:pPr lvl="3"/>
                <a:endParaRPr lang="en-US" dirty="0"/>
              </a:p>
              <a:p>
                <a:pPr lvl="3"/>
                <a:endParaRPr lang="en-US" dirty="0"/>
              </a:p>
              <a:p>
                <a:pPr lvl="2"/>
                <a:endParaRPr lang="en-US" dirty="0"/>
              </a:p>
              <a:p>
                <a:pPr lvl="2"/>
                <a:endParaRPr lang="en-US" b="0" dirty="0"/>
              </a:p>
              <a:p>
                <a:pPr lvl="1"/>
                <a:endParaRPr lang="en-US" b="0" dirty="0"/>
              </a:p>
              <a:p>
                <a:endParaRPr lang="en-LB" dirty="0"/>
              </a:p>
            </p:txBody>
          </p:sp>
        </mc:Choice>
        <mc:Fallback xmlns="">
          <p:sp>
            <p:nvSpPr>
              <p:cNvPr id="3" name="Text Placeholder 2">
                <a:extLst>
                  <a:ext uri="{FF2B5EF4-FFF2-40B4-BE49-F238E27FC236}">
                    <a16:creationId xmlns:a16="http://schemas.microsoft.com/office/drawing/2014/main" id="{316D845D-9031-9949-927C-B8432FA529C0}"/>
                  </a:ext>
                </a:extLst>
              </p:cNvPr>
              <p:cNvSpPr>
                <a:spLocks noGrp="1" noRot="1" noChangeAspect="1" noMove="1" noResize="1" noEditPoints="1" noAdjustHandles="1" noChangeArrowheads="1" noChangeShapeType="1" noTextEdit="1"/>
              </p:cNvSpPr>
              <p:nvPr>
                <p:ph type="body" idx="1"/>
              </p:nvPr>
            </p:nvSpPr>
            <p:spPr>
              <a:xfrm>
                <a:off x="952500" y="2603500"/>
                <a:ext cx="11099800" cy="6705600"/>
              </a:xfrm>
              <a:blipFill>
                <a:blip r:embed="rId2"/>
                <a:stretch>
                  <a:fillRect l="-686" t="-1890" r="-800" b="-756"/>
                </a:stretch>
              </a:blipFill>
            </p:spPr>
            <p:txBody>
              <a:bodyPr/>
              <a:lstStyle/>
              <a:p>
                <a:r>
                  <a:rPr lang="en-LB">
                    <a:noFill/>
                  </a:rPr>
                  <a:t> </a:t>
                </a:r>
              </a:p>
            </p:txBody>
          </p:sp>
        </mc:Fallback>
      </mc:AlternateContent>
    </p:spTree>
    <p:extLst>
      <p:ext uri="{BB962C8B-B14F-4D97-AF65-F5344CB8AC3E}">
        <p14:creationId xmlns:p14="http://schemas.microsoft.com/office/powerpoint/2010/main" val="200869171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32777-0C4E-844E-9CCA-EA49FC80CB65}"/>
              </a:ext>
            </a:extLst>
          </p:cNvPr>
          <p:cNvSpPr>
            <a:spLocks noGrp="1"/>
          </p:cNvSpPr>
          <p:nvPr>
            <p:ph type="title"/>
          </p:nvPr>
        </p:nvSpPr>
        <p:spPr/>
        <p:txBody>
          <a:bodyPr>
            <a:normAutofit/>
          </a:bodyPr>
          <a:lstStyle/>
          <a:p>
            <a:r>
              <a:rPr lang="en-US" sz="5400" dirty="0"/>
              <a:t>M</a:t>
            </a:r>
            <a:r>
              <a:rPr lang="en-LB" sz="5400" dirty="0"/>
              <a:t>omentum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DD30263-0173-1C4D-B943-9A63AC4FE285}"/>
                  </a:ext>
                </a:extLst>
              </p:cNvPr>
              <p:cNvSpPr>
                <a:spLocks noGrp="1"/>
              </p:cNvSpPr>
              <p:nvPr>
                <p:ph type="body" idx="1"/>
              </p:nvPr>
            </p:nvSpPr>
            <p:spPr>
              <a:xfrm>
                <a:off x="1117184" y="2333674"/>
                <a:ext cx="11099800" cy="6705396"/>
              </a:xfrm>
            </p:spPr>
            <p:txBody>
              <a:bodyPr>
                <a:normAutofit fontScale="62500" lnSpcReduction="20000"/>
              </a:bodyPr>
              <a:lstStyle/>
              <a:p>
                <a:r>
                  <a:rPr lang="en-US" dirty="0"/>
                  <a:t>F</a:t>
                </a:r>
                <a:r>
                  <a:rPr lang="en-LB" dirty="0"/>
                  <a:t>rom physics: Momentum = mass x velocity </a:t>
                </a:r>
              </a:p>
              <a:p>
                <a:pPr lvl="1"/>
                <a:r>
                  <a:rPr lang="en-US" dirty="0"/>
                  <a:t>M</a:t>
                </a:r>
                <a:r>
                  <a:rPr lang="en-LB" dirty="0"/>
                  <a:t>ass </a:t>
                </a:r>
                <a14:m>
                  <m:oMath xmlns:m="http://schemas.openxmlformats.org/officeDocument/2006/math">
                    <m:r>
                      <a:rPr lang="en-LB" i="1" dirty="0" smtClean="0">
                        <a:latin typeface="Cambria Math" panose="02040503050406030204" pitchFamily="18" charset="0"/>
                      </a:rPr>
                      <m:t>= 1</m:t>
                    </m:r>
                  </m:oMath>
                </a14:m>
                <a:endParaRPr lang="en-LB" dirty="0"/>
              </a:p>
              <a:p>
                <a:pPr lvl="1"/>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𝜕𝜃</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num>
                      <m:den>
                        <m:r>
                          <a:rPr lang="en-US" b="0" i="1" smtClean="0">
                            <a:latin typeface="Cambria Math" panose="02040503050406030204" pitchFamily="18" charset="0"/>
                          </a:rPr>
                          <m:t>𝜕</m:t>
                        </m:r>
                        <m:r>
                          <a:rPr lang="en-US" b="0" i="1" smtClean="0">
                            <a:latin typeface="Cambria Math" panose="02040503050406030204" pitchFamily="18" charset="0"/>
                          </a:rPr>
                          <m:t>𝑡</m:t>
                        </m:r>
                      </m:den>
                    </m:f>
                  </m:oMath>
                </a14:m>
                <a:r>
                  <a:rPr lang="en-LB" dirty="0"/>
                  <a:t> </a:t>
                </a:r>
              </a:p>
              <a:p>
                <a:pPr lvl="1"/>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b="0" i="1" smtClean="0">
                            <a:latin typeface="Cambria Math" panose="02040503050406030204" pitchFamily="18" charset="0"/>
                          </a:rPr>
                          <m:t>𝑣</m:t>
                        </m:r>
                        <m:d>
                          <m:dPr>
                            <m:ctrlPr>
                              <a:rPr lang="en-US" i="1">
                                <a:latin typeface="Cambria Math" panose="02040503050406030204" pitchFamily="18" charset="0"/>
                              </a:rPr>
                            </m:ctrlPr>
                          </m:dPr>
                          <m:e>
                            <m:r>
                              <a:rPr lang="en-US" i="1">
                                <a:latin typeface="Cambria Math" panose="02040503050406030204" pitchFamily="18" charset="0"/>
                              </a:rPr>
                              <m:t>𝑡</m:t>
                            </m:r>
                          </m:e>
                        </m:d>
                      </m:num>
                      <m:den>
                        <m:r>
                          <a:rPr lang="en-US" i="1">
                            <a:latin typeface="Cambria Math" panose="02040503050406030204" pitchFamily="18" charset="0"/>
                          </a:rPr>
                          <m:t>𝜕</m:t>
                        </m:r>
                        <m:r>
                          <a:rPr lang="en-US" i="1">
                            <a:latin typeface="Cambria Math" panose="02040503050406030204" pitchFamily="18" charset="0"/>
                          </a:rPr>
                          <m:t>𝑡</m:t>
                        </m:r>
                      </m:den>
                    </m:f>
                  </m:oMath>
                </a14:m>
                <a:endParaRPr lang="en-US" dirty="0"/>
              </a:p>
              <a:p>
                <a:pPr lvl="2"/>
                <a:r>
                  <a:rPr lang="en-US" dirty="0"/>
                  <a:t>O</a:t>
                </a:r>
                <a:r>
                  <a:rPr lang="en-LB" dirty="0"/>
                  <a:t>ne force is </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e>
                      <m:sub>
                        <m:r>
                          <a:rPr lang="en-US" b="0" i="1" smtClean="0">
                            <a:latin typeface="Cambria Math" panose="02040503050406030204" pitchFamily="18" charset="0"/>
                          </a:rPr>
                          <m:t>𝜃</m:t>
                        </m:r>
                      </m:sub>
                    </m:sSub>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b="0" i="1" smtClean="0">
                            <a:latin typeface="Cambria Math" panose="02040503050406030204" pitchFamily="18" charset="0"/>
                          </a:rPr>
                          <m:t>𝜃</m:t>
                        </m:r>
                      </m:e>
                    </m:d>
                  </m:oMath>
                </a14:m>
                <a:endParaRPr lang="en-US" b="0" dirty="0"/>
              </a:p>
              <a:p>
                <a:pPr lvl="2"/>
                <a:r>
                  <a:rPr lang="en-US" dirty="0"/>
                  <a:t>A</a:t>
                </a:r>
                <a:r>
                  <a:rPr lang="en-LB" dirty="0"/>
                  <a:t>nother is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LB" dirty="0"/>
                  <a:t> (viscous drag) </a:t>
                </a:r>
              </a:p>
              <a:p>
                <a:pPr lvl="1"/>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𝑣</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𝜖</m:t>
                    </m:r>
                    <m:sSub>
                      <m:sSubPr>
                        <m:ctrlPr>
                          <a:rPr lang="en-US" i="1">
                            <a:latin typeface="Cambria Math" panose="02040503050406030204" pitchFamily="18" charset="0"/>
                            <a:ea typeface="Cambria Math" panose="02040503050406030204" pitchFamily="18" charset="0"/>
                          </a:rPr>
                        </m:ctrlPr>
                      </m:sSubPr>
                      <m:e>
                        <m:r>
                          <a:rPr lang="en-US">
                            <a:latin typeface="Cambria Math" panose="02040503050406030204" pitchFamily="18" charset="0"/>
                            <a:ea typeface="Cambria Math" panose="02040503050406030204" pitchFamily="18" charset="0"/>
                          </a:rPr>
                          <m:t>∇</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ea typeface="Cambria Math" panose="02040503050406030204" pitchFamily="18" charset="0"/>
                          </a:rPr>
                        </m:ctrlPr>
                      </m:dPr>
                      <m:e>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𝑚</m:t>
                            </m:r>
                          </m:den>
                        </m:f>
                        <m:nary>
                          <m:naryPr>
                            <m:chr m:val="∑"/>
                            <m:subHide m:val="on"/>
                            <m:supHide m:val="on"/>
                            <m:ctrlPr>
                              <a:rPr lang="en-US" i="1">
                                <a:latin typeface="Cambria Math" panose="02040503050406030204" pitchFamily="18" charset="0"/>
                                <a:ea typeface="Cambria Math" panose="02040503050406030204" pitchFamily="18" charset="0"/>
                              </a:rPr>
                            </m:ctrlPr>
                          </m:naryPr>
                          <m:sub/>
                          <m:sup/>
                          <m:e>
                            <m:r>
                              <a:rPr lang="en-US" i="1">
                                <a:latin typeface="Cambria Math" panose="02040503050406030204" pitchFamily="18" charset="0"/>
                                <a:ea typeface="Cambria Math" panose="02040503050406030204" pitchFamily="18" charset="0"/>
                              </a:rPr>
                              <m:t>𝐿</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𝑓</m:t>
                                </m:r>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𝑥</m:t>
                                        </m:r>
                                      </m:e>
                                      <m: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𝑖</m:t>
                                            </m:r>
                                          </m:e>
                                        </m:d>
                                      </m:sup>
                                    </m:s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 </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𝑦</m:t>
                                    </m:r>
                                  </m:e>
                                  <m:sup>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𝑖</m:t>
                                        </m:r>
                                      </m:e>
                                    </m:d>
                                  </m:sup>
                                </m:sSup>
                              </m:e>
                            </m:d>
                          </m:e>
                        </m:nary>
                      </m:e>
                    </m:d>
                  </m:oMath>
                </a14:m>
                <a:r>
                  <a:rPr lang="en-LB" dirty="0"/>
                  <a:t>		</a:t>
                </a:r>
              </a:p>
              <a:p>
                <a:pPr lvl="1"/>
                <a14:m>
                  <m:oMath xmlns:m="http://schemas.openxmlformats.org/officeDocument/2006/math">
                    <m:r>
                      <a:rPr lang="en-US" i="1">
                        <a:latin typeface="Cambria Math" panose="02040503050406030204" pitchFamily="18" charset="0"/>
                      </a:rPr>
                      <m:t>𝜃</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𝑣</m:t>
                    </m:r>
                    <m:r>
                      <a:rPr lang="en-US" i="1">
                        <a:latin typeface="Cambria Math" panose="02040503050406030204" pitchFamily="18" charset="0"/>
                      </a:rPr>
                      <m:t> </m:t>
                    </m:r>
                  </m:oMath>
                </a14:m>
                <a:endParaRPr lang="en-LB" dirty="0"/>
              </a:p>
              <a:p>
                <a:r>
                  <a:rPr lang="en-US" dirty="0"/>
                  <a:t>I</a:t>
                </a:r>
                <a:r>
                  <a:rPr lang="en-LB" dirty="0"/>
                  <a:t>magine you are pushing a particle through parameter space </a:t>
                </a:r>
              </a:p>
              <a:p>
                <a:pPr lvl="1"/>
                <a:r>
                  <a:rPr lang="en-US" dirty="0"/>
                  <a:t>T</a:t>
                </a:r>
                <a:r>
                  <a:rPr lang="en-LB" dirty="0"/>
                  <a:t>he previous gradients contribute to the new direction that should be taken </a:t>
                </a:r>
              </a:p>
              <a:p>
                <a:r>
                  <a:rPr lang="en-US" dirty="0"/>
                  <a:t>We can think of the particle as being like a hockey puck sliding down an icy surface. </a:t>
                </a:r>
              </a:p>
              <a:p>
                <a:pPr lvl="1"/>
                <a:r>
                  <a:rPr lang="en-US" dirty="0"/>
                  <a:t>Whenever it descends a steep part of the surface, it gathers speed and continues sliding in that direction until it begins to go uphill again.</a:t>
                </a:r>
              </a:p>
            </p:txBody>
          </p:sp>
        </mc:Choice>
        <mc:Fallback xmlns="">
          <p:sp>
            <p:nvSpPr>
              <p:cNvPr id="3" name="Text Placeholder 2">
                <a:extLst>
                  <a:ext uri="{FF2B5EF4-FFF2-40B4-BE49-F238E27FC236}">
                    <a16:creationId xmlns:a16="http://schemas.microsoft.com/office/drawing/2014/main" id="{7DD30263-0173-1C4D-B943-9A63AC4FE285}"/>
                  </a:ext>
                </a:extLst>
              </p:cNvPr>
              <p:cNvSpPr>
                <a:spLocks noGrp="1" noRot="1" noChangeAspect="1" noMove="1" noResize="1" noEditPoints="1" noAdjustHandles="1" noChangeArrowheads="1" noChangeShapeType="1" noTextEdit="1"/>
              </p:cNvSpPr>
              <p:nvPr>
                <p:ph type="body" idx="1"/>
              </p:nvPr>
            </p:nvSpPr>
            <p:spPr>
              <a:xfrm>
                <a:off x="1117184" y="2333674"/>
                <a:ext cx="11099800" cy="6705396"/>
              </a:xfrm>
              <a:blipFill>
                <a:blip r:embed="rId3"/>
                <a:stretch>
                  <a:fillRect l="-457" t="-1323"/>
                </a:stretch>
              </a:blipFill>
            </p:spPr>
            <p:txBody>
              <a:bodyPr/>
              <a:lstStyle/>
              <a:p>
                <a:r>
                  <a:rPr lang="en-LB">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392508F-B030-7F4B-9351-30D92A2E8629}"/>
                  </a:ext>
                </a:extLst>
              </p:cNvPr>
              <p:cNvSpPr/>
              <p:nvPr/>
            </p:nvSpPr>
            <p:spPr>
              <a:xfrm>
                <a:off x="7863683" y="5298065"/>
                <a:ext cx="2105192" cy="52322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800" i="1">
                          <a:latin typeface="Cambria Math" panose="02040503050406030204" pitchFamily="18" charset="0"/>
                        </a:rPr>
                        <m:t>𝛼</m:t>
                      </m:r>
                      <m:r>
                        <a:rPr lang="en-US" sz="2800" i="1">
                          <a:latin typeface="Cambria Math" panose="02040503050406030204" pitchFamily="18" charset="0"/>
                        </a:rPr>
                        <m:t>∈</m:t>
                      </m:r>
                      <m:d>
                        <m:dPr>
                          <m:begChr m:val="["/>
                          <m:ctrlPr>
                            <a:rPr lang="en-US" sz="2800" i="1">
                              <a:latin typeface="Cambria Math" panose="02040503050406030204" pitchFamily="18" charset="0"/>
                            </a:rPr>
                          </m:ctrlPr>
                        </m:dPr>
                        <m:e>
                          <m:r>
                            <a:rPr lang="en-US" sz="2800" i="1">
                              <a:latin typeface="Cambria Math" panose="02040503050406030204" pitchFamily="18" charset="0"/>
                            </a:rPr>
                            <m:t>0,1</m:t>
                          </m:r>
                        </m:e>
                      </m:d>
                    </m:oMath>
                  </m:oMathPara>
                </a14:m>
                <a:endParaRPr lang="en-LB" sz="2800" dirty="0"/>
              </a:p>
            </p:txBody>
          </p:sp>
        </mc:Choice>
        <mc:Fallback xmlns="">
          <p:sp>
            <p:nvSpPr>
              <p:cNvPr id="5" name="Rectangle 4">
                <a:extLst>
                  <a:ext uri="{FF2B5EF4-FFF2-40B4-BE49-F238E27FC236}">
                    <a16:creationId xmlns:a16="http://schemas.microsoft.com/office/drawing/2014/main" id="{9392508F-B030-7F4B-9351-30D92A2E8629}"/>
                  </a:ext>
                </a:extLst>
              </p:cNvPr>
              <p:cNvSpPr>
                <a:spLocks noRot="1" noChangeAspect="1" noMove="1" noResize="1" noEditPoints="1" noAdjustHandles="1" noChangeArrowheads="1" noChangeShapeType="1" noTextEdit="1"/>
              </p:cNvSpPr>
              <p:nvPr/>
            </p:nvSpPr>
            <p:spPr>
              <a:xfrm>
                <a:off x="7863683" y="5298065"/>
                <a:ext cx="2105192" cy="523220"/>
              </a:xfrm>
              <a:prstGeom prst="rect">
                <a:avLst/>
              </a:prstGeom>
              <a:blipFill>
                <a:blip r:embed="rId4"/>
                <a:stretch>
                  <a:fillRect/>
                </a:stretch>
              </a:blipFill>
            </p:spPr>
            <p:txBody>
              <a:bodyPr/>
              <a:lstStyle/>
              <a:p>
                <a:r>
                  <a:rPr lang="en-LB">
                    <a:noFill/>
                  </a:rPr>
                  <a:t> </a:t>
                </a:r>
              </a:p>
            </p:txBody>
          </p:sp>
        </mc:Fallback>
      </mc:AlternateContent>
    </p:spTree>
    <p:extLst>
      <p:ext uri="{BB962C8B-B14F-4D97-AF65-F5344CB8AC3E}">
        <p14:creationId xmlns:p14="http://schemas.microsoft.com/office/powerpoint/2010/main" val="348666904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A268A-2DC4-6142-9359-C328B8F033C6}"/>
              </a:ext>
            </a:extLst>
          </p:cNvPr>
          <p:cNvSpPr>
            <a:spLocks noGrp="1"/>
          </p:cNvSpPr>
          <p:nvPr>
            <p:ph type="title"/>
          </p:nvPr>
        </p:nvSpPr>
        <p:spPr/>
        <p:txBody>
          <a:bodyPr/>
          <a:lstStyle/>
          <a:p>
            <a:r>
              <a:rPr lang="en-US" dirty="0"/>
              <a:t>M</a:t>
            </a:r>
            <a:r>
              <a:rPr lang="en-LB" dirty="0"/>
              <a:t>omentum analysis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3A79634-34C1-3F4C-B362-496B931E4A49}"/>
                  </a:ext>
                </a:extLst>
              </p:cNvPr>
              <p:cNvSpPr>
                <a:spLocks noGrp="1"/>
              </p:cNvSpPr>
              <p:nvPr>
                <p:ph type="body" idx="1"/>
              </p:nvPr>
            </p:nvSpPr>
            <p:spPr>
              <a:xfrm>
                <a:off x="952500" y="2603501"/>
                <a:ext cx="11099800" cy="1443843"/>
              </a:xfrm>
            </p:spPr>
            <p:txBody>
              <a:bodyPr>
                <a:normAutofit fontScale="70000" lnSpcReduction="20000"/>
              </a:bodyPr>
              <a:lstStyle/>
              <a:p>
                <a:r>
                  <a:rPr lang="en-US" dirty="0"/>
                  <a:t>I</a:t>
                </a:r>
                <a:r>
                  <a:rPr lang="en-LB" dirty="0"/>
                  <a:t>f the momentum always observes gradient </a:t>
                </a:r>
                <a14:m>
                  <m:oMath xmlns:m="http://schemas.openxmlformats.org/officeDocument/2006/math">
                    <m:r>
                      <a:rPr lang="en-US" b="0" i="1" smtClean="0">
                        <a:latin typeface="Cambria Math" panose="02040503050406030204" pitchFamily="18" charset="0"/>
                      </a:rPr>
                      <m:t>𝑔</m:t>
                    </m:r>
                  </m:oMath>
                </a14:m>
                <a:endParaRPr lang="en-US" b="0" dirty="0"/>
              </a:p>
              <a:p>
                <a:pPr lvl="1"/>
                <a:r>
                  <a:rPr lang="en-US" b="0" dirty="0"/>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a:rPr lang="en-US" b="0" i="0" smtClean="0">
                            <a:latin typeface="Cambria Math" panose="02040503050406030204" pitchFamily="18" charset="0"/>
                          </a:rPr>
                          <m:t>0</m:t>
                        </m:r>
                      </m:sub>
                    </m:sSub>
                    <m:r>
                      <a:rPr lang="en-US" b="0" i="0" smtClean="0">
                        <a:latin typeface="Cambria Math" panose="02040503050406030204" pitchFamily="18" charset="0"/>
                      </a:rPr>
                      <m:t>=−</m:t>
                    </m:r>
                    <m:r>
                      <a:rPr lang="en-US" b="0" i="1" smtClean="0">
                        <a:latin typeface="Cambria Math" panose="02040503050406030204" pitchFamily="18" charset="0"/>
                      </a:rPr>
                      <m:t>𝜖</m:t>
                    </m:r>
                    <m:r>
                      <m:rPr>
                        <m:sty m:val="p"/>
                      </m:rPr>
                      <a:rPr lang="en-US" b="0" i="0" smtClean="0">
                        <a:latin typeface="Cambria Math" panose="02040503050406030204" pitchFamily="18" charset="0"/>
                      </a:rPr>
                      <m:t>g</m:t>
                    </m:r>
                    <m:r>
                      <a:rPr lang="en-US" b="0" i="0" smtClean="0">
                        <a:latin typeface="Cambria Math" panose="02040503050406030204" pitchFamily="18" charset="0"/>
                      </a:rPr>
                      <m:t> ⇒  </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v</m:t>
                        </m:r>
                      </m:e>
                      <m:sub>
                        <m:r>
                          <a:rPr lang="en-US" b="0" i="1" smtClean="0">
                            <a:latin typeface="Cambria Math" panose="02040503050406030204" pitchFamily="18" charset="0"/>
                          </a:rPr>
                          <m:t>∞</m:t>
                        </m:r>
                      </m:sub>
                    </m:sSub>
                    <m:r>
                      <a:rPr lang="en-US" b="0" i="0"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𝜖</m:t>
                    </m:r>
                    <m:f>
                      <m:fPr>
                        <m:ctrlPr>
                          <a:rPr lang="en-US" b="0" i="1" smtClean="0">
                            <a:latin typeface="Cambria Math" panose="02040503050406030204" pitchFamily="18" charset="0"/>
                          </a:rPr>
                        </m:ctrlPr>
                      </m:fPr>
                      <m:num>
                        <m:r>
                          <a:rPr lang="en-US" b="0" i="1" smtClean="0">
                            <a:latin typeface="Cambria Math" panose="02040503050406030204" pitchFamily="18" charset="0"/>
                          </a:rPr>
                          <m:t>𝑔</m:t>
                        </m:r>
                      </m:num>
                      <m:den>
                        <m:r>
                          <a:rPr lang="en-US" b="0" i="1" smtClean="0">
                            <a:latin typeface="Cambria Math" panose="02040503050406030204" pitchFamily="18" charset="0"/>
                          </a:rPr>
                          <m:t>1−</m:t>
                        </m:r>
                        <m:r>
                          <a:rPr lang="en-US" b="0" i="1" smtClean="0">
                            <a:latin typeface="Cambria Math" panose="02040503050406030204" pitchFamily="18" charset="0"/>
                          </a:rPr>
                          <m:t>𝛼</m:t>
                        </m:r>
                      </m:den>
                    </m:f>
                  </m:oMath>
                </a14:m>
                <a:endParaRPr lang="en-US" b="0" dirty="0"/>
              </a:p>
              <a:p>
                <a:pPr lvl="1"/>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=0.9⇒</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m:t>
                        </m:r>
                      </m:sub>
                    </m:sSub>
                    <m:r>
                      <a:rPr lang="en-US" b="0" i="1" smtClean="0">
                        <a:latin typeface="Cambria Math" panose="02040503050406030204" pitchFamily="18" charset="0"/>
                      </a:rPr>
                      <m:t>=10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oMath>
                </a14:m>
                <a:r>
                  <a:rPr lang="en-LB" dirty="0"/>
                  <a:t> </a:t>
                </a:r>
              </a:p>
              <a:p>
                <a:pPr lvl="1"/>
                <a:endParaRPr lang="en-LB" dirty="0"/>
              </a:p>
              <a:p>
                <a:pPr lvl="1"/>
                <a:endParaRPr lang="en-LB" dirty="0"/>
              </a:p>
            </p:txBody>
          </p:sp>
        </mc:Choice>
        <mc:Fallback xmlns="">
          <p:sp>
            <p:nvSpPr>
              <p:cNvPr id="3" name="Text Placeholder 2">
                <a:extLst>
                  <a:ext uri="{FF2B5EF4-FFF2-40B4-BE49-F238E27FC236}">
                    <a16:creationId xmlns:a16="http://schemas.microsoft.com/office/drawing/2014/main" id="{F3A79634-34C1-3F4C-B362-496B931E4A49}"/>
                  </a:ext>
                </a:extLst>
              </p:cNvPr>
              <p:cNvSpPr>
                <a:spLocks noGrp="1" noRot="1" noChangeAspect="1" noMove="1" noResize="1" noEditPoints="1" noAdjustHandles="1" noChangeArrowheads="1" noChangeShapeType="1" noTextEdit="1"/>
              </p:cNvSpPr>
              <p:nvPr>
                <p:ph type="body" idx="1"/>
              </p:nvPr>
            </p:nvSpPr>
            <p:spPr>
              <a:xfrm>
                <a:off x="952500" y="2603501"/>
                <a:ext cx="11099800" cy="1443843"/>
              </a:xfrm>
              <a:blipFill>
                <a:blip r:embed="rId2"/>
                <a:stretch>
                  <a:fillRect l="-571" t="-6957" b="-5217"/>
                </a:stretch>
              </a:blipFill>
            </p:spPr>
            <p:txBody>
              <a:bodyPr/>
              <a:lstStyle/>
              <a:p>
                <a:r>
                  <a:rPr lang="en-LB">
                    <a:noFill/>
                  </a:rPr>
                  <a:t> </a:t>
                </a:r>
              </a:p>
            </p:txBody>
          </p:sp>
        </mc:Fallback>
      </mc:AlternateContent>
      <p:pic>
        <p:nvPicPr>
          <p:cNvPr id="4" name="Picture 3">
            <a:extLst>
              <a:ext uri="{FF2B5EF4-FFF2-40B4-BE49-F238E27FC236}">
                <a16:creationId xmlns:a16="http://schemas.microsoft.com/office/drawing/2014/main" id="{D36A6670-0228-B146-A435-E78BCC58E9C9}"/>
              </a:ext>
            </a:extLst>
          </p:cNvPr>
          <p:cNvPicPr>
            <a:picLocks noChangeAspect="1"/>
          </p:cNvPicPr>
          <p:nvPr/>
        </p:nvPicPr>
        <p:blipFill>
          <a:blip r:embed="rId3"/>
          <a:stretch>
            <a:fillRect/>
          </a:stretch>
        </p:blipFill>
        <p:spPr>
          <a:xfrm>
            <a:off x="2748632" y="4047344"/>
            <a:ext cx="7507536" cy="5326924"/>
          </a:xfrm>
          <a:prstGeom prst="rect">
            <a:avLst/>
          </a:prstGeom>
        </p:spPr>
      </p:pic>
    </p:spTree>
    <p:extLst>
      <p:ext uri="{BB962C8B-B14F-4D97-AF65-F5344CB8AC3E}">
        <p14:creationId xmlns:p14="http://schemas.microsoft.com/office/powerpoint/2010/main" val="16551117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56C0-9F8B-B247-9072-D5DFFAAC5A90}"/>
              </a:ext>
            </a:extLst>
          </p:cNvPr>
          <p:cNvSpPr>
            <a:spLocks noGrp="1"/>
          </p:cNvSpPr>
          <p:nvPr>
            <p:ph type="title"/>
          </p:nvPr>
        </p:nvSpPr>
        <p:spPr/>
        <p:txBody>
          <a:bodyPr/>
          <a:lstStyle/>
          <a:p>
            <a:r>
              <a:rPr lang="en-LB" dirty="0"/>
              <a:t>Parameter initialization strategy</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89A90E0-620E-D348-B06E-A8EE7CCE2BB7}"/>
                  </a:ext>
                </a:extLst>
              </p:cNvPr>
              <p:cNvSpPr>
                <a:spLocks noGrp="1"/>
              </p:cNvSpPr>
              <p:nvPr>
                <p:ph type="body" idx="1"/>
              </p:nvPr>
            </p:nvSpPr>
            <p:spPr/>
            <p:txBody>
              <a:bodyPr>
                <a:normAutofit fontScale="70000" lnSpcReduction="20000"/>
              </a:bodyPr>
              <a:lstStyle/>
              <a:p>
                <a:r>
                  <a:rPr lang="en-US" dirty="0"/>
                  <a:t>B</a:t>
                </a:r>
                <a:r>
                  <a:rPr lang="en-LB" dirty="0"/>
                  <a:t>reak symmetry </a:t>
                </a:r>
              </a:p>
              <a:p>
                <a:pPr lvl="1"/>
                <a:r>
                  <a:rPr lang="en-US" dirty="0"/>
                  <a:t>initialize each unit to compute a different function from all of the other units.</a:t>
                </a:r>
              </a:p>
              <a:p>
                <a:r>
                  <a:rPr lang="en-US" dirty="0"/>
                  <a:t>Set the biases for each unit to heuristically chosen constants (0 is good), </a:t>
                </a:r>
              </a:p>
              <a:p>
                <a:r>
                  <a:rPr lang="en-US" dirty="0"/>
                  <a:t>initialize the weights randomly (Gaussian, truncate Gaussian or uniform)</a:t>
                </a:r>
              </a:p>
              <a:p>
                <a:pPr lvl="1"/>
                <a:r>
                  <a:rPr lang="en-US" dirty="0"/>
                  <a:t>Initial weights that are too large may result in exploding values during forward propagation or back-propagation, saturation or extreme sensitivity.</a:t>
                </a:r>
              </a:p>
              <a:p>
                <a:pPr lvl="1"/>
                <a:r>
                  <a:rPr lang="en-US" dirty="0"/>
                  <a:t>Initial weight that are reasonably large helps in breaking symmetry and propagate information successfully </a:t>
                </a:r>
              </a:p>
              <a:p>
                <a:pPr lvl="2"/>
                <a:r>
                  <a:rPr lang="en-US" dirty="0"/>
                  <a:t>For a layer with </a:t>
                </a:r>
                <a14:m>
                  <m:oMath xmlns:m="http://schemas.openxmlformats.org/officeDocument/2006/math">
                    <m:r>
                      <a:rPr lang="en-US" i="1" dirty="0" smtClean="0">
                        <a:latin typeface="Cambria Math" panose="02040503050406030204" pitchFamily="18" charset="0"/>
                      </a:rPr>
                      <m:t>𝑚</m:t>
                    </m:r>
                  </m:oMath>
                </a14:m>
                <a:r>
                  <a:rPr lang="en-US" dirty="0"/>
                  <a:t> inputs, </a:t>
                </a:r>
                <a14:m>
                  <m:oMath xmlns:m="http://schemas.openxmlformats.org/officeDocument/2006/math">
                    <m:r>
                      <a:rPr lang="en-US" i="1" dirty="0" smtClean="0">
                        <a:latin typeface="Cambria Math" panose="02040503050406030204" pitchFamily="18" charset="0"/>
                      </a:rPr>
                      <m:t>𝑛</m:t>
                    </m:r>
                  </m:oMath>
                </a14:m>
                <a:r>
                  <a:rPr lang="en-US" dirty="0"/>
                  <a:t> outputs: </a:t>
                </a:r>
                <a14:m>
                  <m:oMath xmlns:m="http://schemas.openxmlformats.org/officeDocument/2006/math">
                    <m:r>
                      <a:rPr lang="en-US" b="0" i="1" smtClean="0">
                        <a:latin typeface="Cambria Math" panose="02040503050406030204" pitchFamily="18" charset="0"/>
                      </a:rPr>
                      <m:t>𝑈</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𝑚</m:t>
                            </m:r>
                          </m:e>
                        </m:rad>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ad>
                          <m:radPr>
                            <m:degHide m:val="on"/>
                            <m:ctrlPr>
                              <a:rPr lang="en-US" i="1">
                                <a:latin typeface="Cambria Math" panose="02040503050406030204" pitchFamily="18" charset="0"/>
                              </a:rPr>
                            </m:ctrlPr>
                          </m:radPr>
                          <m:deg/>
                          <m:e>
                            <m:r>
                              <a:rPr lang="en-US" i="1">
                                <a:latin typeface="Cambria Math" panose="02040503050406030204" pitchFamily="18" charset="0"/>
                              </a:rPr>
                              <m:t>𝑚</m:t>
                            </m:r>
                          </m:e>
                        </m:rad>
                      </m:den>
                    </m:f>
                  </m:oMath>
                </a14:m>
                <a:r>
                  <a:rPr lang="en-US" dirty="0"/>
                  <a:t>)</a:t>
                </a:r>
              </a:p>
              <a:p>
                <a:pPr lvl="2"/>
                <a:r>
                  <a:rPr lang="en-US" dirty="0" err="1"/>
                  <a:t>Glorot</a:t>
                </a:r>
                <a:r>
                  <a:rPr lang="en-US" dirty="0"/>
                  <a:t> and </a:t>
                </a:r>
                <a:r>
                  <a:rPr lang="en-US" dirty="0" err="1"/>
                  <a:t>Bengio</a:t>
                </a:r>
                <a:r>
                  <a:rPr lang="en-US" dirty="0"/>
                  <a:t>: </a:t>
                </a:r>
                <a14:m>
                  <m:oMath xmlns:m="http://schemas.openxmlformats.org/officeDocument/2006/math">
                    <m:r>
                      <a:rPr lang="en-US" b="0" i="1" smtClean="0">
                        <a:latin typeface="Cambria Math" panose="02040503050406030204" pitchFamily="18" charset="0"/>
                      </a:rPr>
                      <m:t>𝑈</m:t>
                    </m:r>
                    <m:d>
                      <m:dPr>
                        <m:ctrlPr>
                          <a:rPr lang="en-US" b="0" i="1" smtClean="0">
                            <a:latin typeface="Cambria Math" panose="02040503050406030204" pitchFamily="18" charset="0"/>
                          </a:rPr>
                        </m:ctrlPr>
                      </m:dPr>
                      <m:e>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den>
                            </m:f>
                          </m:e>
                        </m:rad>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6</m:t>
                                </m:r>
                              </m:num>
                              <m:den>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𝑛</m:t>
                                </m:r>
                              </m:den>
                            </m:f>
                          </m:e>
                        </m:rad>
                      </m:e>
                    </m:d>
                  </m:oMath>
                </a14:m>
                <a:endParaRPr lang="en-US" dirty="0"/>
              </a:p>
              <a:p>
                <a:r>
                  <a:rPr lang="en-US" dirty="0"/>
                  <a:t>Another choice is to transfer the weights from another machine learning task (e.g. unsupervised learning) </a:t>
                </a:r>
              </a:p>
              <a:p>
                <a:pPr lvl="2"/>
                <a:endParaRPr lang="en-US" dirty="0"/>
              </a:p>
              <a:p>
                <a:pPr lvl="1"/>
                <a:endParaRPr lang="en-US" dirty="0"/>
              </a:p>
              <a:p>
                <a:pPr lvl="1"/>
                <a:endParaRPr lang="en-US" dirty="0"/>
              </a:p>
              <a:p>
                <a:pPr lvl="1"/>
                <a:endParaRPr lang="en-US" dirty="0"/>
              </a:p>
              <a:p>
                <a:pPr lvl="1"/>
                <a:endParaRPr lang="en-US" dirty="0"/>
              </a:p>
              <a:p>
                <a:endParaRPr lang="en-US" dirty="0"/>
              </a:p>
              <a:p>
                <a:pPr marL="444500" lvl="1" indent="0">
                  <a:buNone/>
                </a:pPr>
                <a:endParaRPr lang="en-LB" dirty="0"/>
              </a:p>
            </p:txBody>
          </p:sp>
        </mc:Choice>
        <mc:Fallback xmlns="">
          <p:sp>
            <p:nvSpPr>
              <p:cNvPr id="3" name="Text Placeholder 2">
                <a:extLst>
                  <a:ext uri="{FF2B5EF4-FFF2-40B4-BE49-F238E27FC236}">
                    <a16:creationId xmlns:a16="http://schemas.microsoft.com/office/drawing/2014/main" id="{789A90E0-620E-D348-B06E-A8EE7CCE2BB7}"/>
                  </a:ext>
                </a:extLst>
              </p:cNvPr>
              <p:cNvSpPr>
                <a:spLocks noGrp="1" noRot="1" noChangeAspect="1" noMove="1" noResize="1" noEditPoints="1" noAdjustHandles="1" noChangeArrowheads="1" noChangeShapeType="1" noTextEdit="1"/>
              </p:cNvSpPr>
              <p:nvPr>
                <p:ph type="body" idx="1"/>
              </p:nvPr>
            </p:nvSpPr>
            <p:spPr>
              <a:blipFill>
                <a:blip r:embed="rId2"/>
                <a:stretch>
                  <a:fillRect l="-571" t="-1613" r="-229"/>
                </a:stretch>
              </a:blipFill>
            </p:spPr>
            <p:txBody>
              <a:bodyPr/>
              <a:lstStyle/>
              <a:p>
                <a:r>
                  <a:rPr lang="en-LB">
                    <a:noFill/>
                  </a:rPr>
                  <a:t> </a:t>
                </a:r>
              </a:p>
            </p:txBody>
          </p:sp>
        </mc:Fallback>
      </mc:AlternateContent>
    </p:spTree>
    <p:extLst>
      <p:ext uri="{BB962C8B-B14F-4D97-AF65-F5344CB8AC3E}">
        <p14:creationId xmlns:p14="http://schemas.microsoft.com/office/powerpoint/2010/main" val="398501181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1C61-5EB5-2E42-912D-3CC2B721A8B6}"/>
              </a:ext>
            </a:extLst>
          </p:cNvPr>
          <p:cNvSpPr>
            <a:spLocks noGrp="1"/>
          </p:cNvSpPr>
          <p:nvPr>
            <p:ph type="title"/>
          </p:nvPr>
        </p:nvSpPr>
        <p:spPr/>
        <p:txBody>
          <a:bodyPr>
            <a:normAutofit/>
          </a:bodyPr>
          <a:lstStyle/>
          <a:p>
            <a:r>
              <a:rPr lang="en-US" sz="4400" dirty="0"/>
              <a:t>A</a:t>
            </a:r>
            <a:r>
              <a:rPr lang="en-LB" sz="4400" dirty="0"/>
              <a:t>lgorithms with </a:t>
            </a:r>
            <a:br>
              <a:rPr lang="en-LB" sz="4400" dirty="0"/>
            </a:br>
            <a:r>
              <a:rPr lang="en-LB" sz="4400" dirty="0"/>
              <a:t>adaptive learning rates </a:t>
            </a:r>
            <a:endParaRPr lang="en-LB" sz="4000" dirty="0"/>
          </a:p>
        </p:txBody>
      </p:sp>
      <p:sp>
        <p:nvSpPr>
          <p:cNvPr id="3" name="Text Placeholder 2">
            <a:extLst>
              <a:ext uri="{FF2B5EF4-FFF2-40B4-BE49-F238E27FC236}">
                <a16:creationId xmlns:a16="http://schemas.microsoft.com/office/drawing/2014/main" id="{CE8D25DC-069C-8849-B3DB-1BFE0C8321D5}"/>
              </a:ext>
            </a:extLst>
          </p:cNvPr>
          <p:cNvSpPr>
            <a:spLocks noGrp="1"/>
          </p:cNvSpPr>
          <p:nvPr>
            <p:ph type="body" idx="1"/>
          </p:nvPr>
        </p:nvSpPr>
        <p:spPr>
          <a:xfrm>
            <a:off x="952500" y="2603501"/>
            <a:ext cx="11099800" cy="2882900"/>
          </a:xfrm>
        </p:spPr>
        <p:txBody>
          <a:bodyPr>
            <a:normAutofit fontScale="70000" lnSpcReduction="20000"/>
          </a:bodyPr>
          <a:lstStyle/>
          <a:p>
            <a:r>
              <a:rPr lang="en-US" dirty="0"/>
              <a:t>If we believe that the directions of sensitivity are somewhat axis-aligned, </a:t>
            </a:r>
          </a:p>
          <a:p>
            <a:pPr lvl="1"/>
            <a:r>
              <a:rPr lang="en-US" dirty="0"/>
              <a:t>it can make sense to use a separate learning rate for each parameter,</a:t>
            </a:r>
          </a:p>
          <a:p>
            <a:pPr lvl="1"/>
            <a:r>
              <a:rPr lang="en-US" dirty="0"/>
              <a:t>and automatically adapt these learning rates throughout the course of learning.</a:t>
            </a:r>
          </a:p>
          <a:p>
            <a:r>
              <a:rPr lang="en-US" dirty="0"/>
              <a:t>Example: </a:t>
            </a:r>
            <a:r>
              <a:rPr lang="en-US" dirty="0" err="1"/>
              <a:t>AdaGrad</a:t>
            </a:r>
            <a:r>
              <a:rPr lang="en-US" dirty="0"/>
              <a:t> </a:t>
            </a:r>
          </a:p>
          <a:p>
            <a:endParaRPr lang="en-US" dirty="0"/>
          </a:p>
          <a:p>
            <a:endParaRPr lang="en-LB" dirty="0"/>
          </a:p>
        </p:txBody>
      </p:sp>
      <p:pic>
        <p:nvPicPr>
          <p:cNvPr id="5" name="Picture 4">
            <a:extLst>
              <a:ext uri="{FF2B5EF4-FFF2-40B4-BE49-F238E27FC236}">
                <a16:creationId xmlns:a16="http://schemas.microsoft.com/office/drawing/2014/main" id="{AF5F5FD1-E490-6D49-A5BC-46FAAABBCA14}"/>
              </a:ext>
            </a:extLst>
          </p:cNvPr>
          <p:cNvPicPr>
            <a:picLocks noChangeAspect="1"/>
          </p:cNvPicPr>
          <p:nvPr/>
        </p:nvPicPr>
        <p:blipFill>
          <a:blip r:embed="rId3"/>
          <a:stretch>
            <a:fillRect/>
          </a:stretch>
        </p:blipFill>
        <p:spPr>
          <a:xfrm>
            <a:off x="2293747" y="4829436"/>
            <a:ext cx="8417305" cy="4479664"/>
          </a:xfrm>
          <a:prstGeom prst="rect">
            <a:avLst/>
          </a:prstGeom>
        </p:spPr>
      </p:pic>
    </p:spTree>
    <p:extLst>
      <p:ext uri="{BB962C8B-B14F-4D97-AF65-F5344CB8AC3E}">
        <p14:creationId xmlns:p14="http://schemas.microsoft.com/office/powerpoint/2010/main" val="129168045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ECCEE-A354-F146-9DF4-229BF90E025D}"/>
              </a:ext>
            </a:extLst>
          </p:cNvPr>
          <p:cNvSpPr>
            <a:spLocks noGrp="1"/>
          </p:cNvSpPr>
          <p:nvPr>
            <p:ph type="title"/>
          </p:nvPr>
        </p:nvSpPr>
        <p:spPr/>
        <p:txBody>
          <a:bodyPr>
            <a:normAutofit/>
          </a:bodyPr>
          <a:lstStyle/>
          <a:p>
            <a:r>
              <a:rPr lang="en-LB" sz="4400" dirty="0"/>
              <a:t>RMSProp </a:t>
            </a:r>
            <a:br>
              <a:rPr lang="en-LB" sz="4400" dirty="0"/>
            </a:br>
            <a:r>
              <a:rPr lang="en-LB" sz="4400" dirty="0"/>
              <a:t>(</a:t>
            </a:r>
            <a:r>
              <a:rPr lang="en-US" sz="4400" dirty="0"/>
              <a:t>Root Mean Square Propagation)</a:t>
            </a:r>
            <a:endParaRPr lang="en-LB" sz="4400" dirty="0"/>
          </a:p>
        </p:txBody>
      </p:sp>
      <p:sp>
        <p:nvSpPr>
          <p:cNvPr id="3" name="Text Placeholder 2">
            <a:extLst>
              <a:ext uri="{FF2B5EF4-FFF2-40B4-BE49-F238E27FC236}">
                <a16:creationId xmlns:a16="http://schemas.microsoft.com/office/drawing/2014/main" id="{6987F32F-8380-5245-92C6-C23286BEE62E}"/>
              </a:ext>
            </a:extLst>
          </p:cNvPr>
          <p:cNvSpPr>
            <a:spLocks noGrp="1"/>
          </p:cNvSpPr>
          <p:nvPr>
            <p:ph type="body" idx="1"/>
          </p:nvPr>
        </p:nvSpPr>
        <p:spPr>
          <a:xfrm>
            <a:off x="952500" y="2603500"/>
            <a:ext cx="11099800" cy="1578756"/>
          </a:xfrm>
        </p:spPr>
        <p:txBody>
          <a:bodyPr>
            <a:normAutofit fontScale="55000" lnSpcReduction="20000"/>
          </a:bodyPr>
          <a:lstStyle/>
          <a:p>
            <a:r>
              <a:rPr lang="en-US" dirty="0"/>
              <a:t>The </a:t>
            </a:r>
            <a:r>
              <a:rPr lang="en-US" dirty="0" err="1"/>
              <a:t>RMSProp</a:t>
            </a:r>
            <a:r>
              <a:rPr lang="en-US" dirty="0"/>
              <a:t> algorithm (Hinton, 2012) modifies </a:t>
            </a:r>
            <a:r>
              <a:rPr lang="en-US" dirty="0" err="1"/>
              <a:t>AdaGrad</a:t>
            </a:r>
            <a:r>
              <a:rPr lang="en-US" dirty="0"/>
              <a:t> to perform better in the non-convex setting by changing the gradient accumulation into an exponentially weighted moving average.</a:t>
            </a:r>
          </a:p>
          <a:p>
            <a:r>
              <a:rPr lang="en-US" dirty="0" err="1"/>
              <a:t>RMSProp</a:t>
            </a:r>
            <a:r>
              <a:rPr lang="en-US" dirty="0"/>
              <a:t> is currently one of the go-to optimization methods being employed routinely by deep learning practitioners</a:t>
            </a:r>
          </a:p>
          <a:p>
            <a:endParaRPr lang="en-US" dirty="0"/>
          </a:p>
          <a:p>
            <a:endParaRPr lang="en-LB" dirty="0"/>
          </a:p>
        </p:txBody>
      </p:sp>
      <p:pic>
        <p:nvPicPr>
          <p:cNvPr id="5" name="Picture 4">
            <a:extLst>
              <a:ext uri="{FF2B5EF4-FFF2-40B4-BE49-F238E27FC236}">
                <a16:creationId xmlns:a16="http://schemas.microsoft.com/office/drawing/2014/main" id="{D1524945-FC4E-7C48-A8EF-08D9E2A7A6B4}"/>
              </a:ext>
            </a:extLst>
          </p:cNvPr>
          <p:cNvPicPr>
            <a:picLocks noChangeAspect="1"/>
          </p:cNvPicPr>
          <p:nvPr/>
        </p:nvPicPr>
        <p:blipFill>
          <a:blip r:embed="rId2"/>
          <a:stretch>
            <a:fillRect/>
          </a:stretch>
        </p:blipFill>
        <p:spPr>
          <a:xfrm>
            <a:off x="1347189" y="4182256"/>
            <a:ext cx="10310422" cy="5321508"/>
          </a:xfrm>
          <a:prstGeom prst="rect">
            <a:avLst/>
          </a:prstGeom>
        </p:spPr>
      </p:pic>
    </p:spTree>
    <p:extLst>
      <p:ext uri="{BB962C8B-B14F-4D97-AF65-F5344CB8AC3E}">
        <p14:creationId xmlns:p14="http://schemas.microsoft.com/office/powerpoint/2010/main" val="172060720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1D115-01D5-8445-A35B-477E9DB38A26}"/>
              </a:ext>
            </a:extLst>
          </p:cNvPr>
          <p:cNvSpPr>
            <a:spLocks noGrp="1"/>
          </p:cNvSpPr>
          <p:nvPr>
            <p:ph type="title"/>
          </p:nvPr>
        </p:nvSpPr>
        <p:spPr/>
        <p:txBody>
          <a:bodyPr>
            <a:normAutofit/>
          </a:bodyPr>
          <a:lstStyle/>
          <a:p>
            <a:r>
              <a:rPr lang="en-LB" sz="4000" dirty="0"/>
              <a:t>RMSProp with </a:t>
            </a:r>
            <a:br>
              <a:rPr lang="en-LB" sz="4000" dirty="0"/>
            </a:br>
            <a:r>
              <a:rPr lang="en-LB" sz="4000" dirty="0"/>
              <a:t>Nesterov momentum</a:t>
            </a:r>
          </a:p>
        </p:txBody>
      </p:sp>
      <p:pic>
        <p:nvPicPr>
          <p:cNvPr id="4" name="Picture 3">
            <a:extLst>
              <a:ext uri="{FF2B5EF4-FFF2-40B4-BE49-F238E27FC236}">
                <a16:creationId xmlns:a16="http://schemas.microsoft.com/office/drawing/2014/main" id="{2D851C80-7386-E14B-9CE7-049167AFD6AD}"/>
              </a:ext>
            </a:extLst>
          </p:cNvPr>
          <p:cNvPicPr>
            <a:picLocks noChangeAspect="1"/>
          </p:cNvPicPr>
          <p:nvPr/>
        </p:nvPicPr>
        <p:blipFill>
          <a:blip r:embed="rId2"/>
          <a:stretch>
            <a:fillRect/>
          </a:stretch>
        </p:blipFill>
        <p:spPr>
          <a:xfrm>
            <a:off x="730571" y="3693774"/>
            <a:ext cx="11543658" cy="5684707"/>
          </a:xfrm>
          <a:prstGeom prst="rect">
            <a:avLst/>
          </a:prstGeom>
        </p:spPr>
      </p:pic>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8DDD6B6-5E3F-5940-840A-406F46689B36}"/>
                  </a:ext>
                </a:extLst>
              </p:cNvPr>
              <p:cNvSpPr>
                <a:spLocks noGrp="1"/>
              </p:cNvSpPr>
              <p:nvPr>
                <p:ph type="body" idx="1"/>
              </p:nvPr>
            </p:nvSpPr>
            <p:spPr>
              <a:xfrm>
                <a:off x="952500" y="2603500"/>
                <a:ext cx="11099800" cy="1368893"/>
              </a:xfrm>
            </p:spPr>
            <p:txBody>
              <a:bodyPr>
                <a:normAutofit fontScale="70000" lnSpcReduction="20000"/>
              </a:bodyPr>
              <a:lstStyle/>
              <a:p>
                <a:r>
                  <a:rPr lang="en-US" dirty="0"/>
                  <a:t>The difference between </a:t>
                </a:r>
                <a:r>
                  <a:rPr lang="en-US" dirty="0" err="1"/>
                  <a:t>Nesterov</a:t>
                </a:r>
                <a:r>
                  <a:rPr lang="en-US" dirty="0"/>
                  <a:t> momentum and standard momentum is where the gradient is evaluated. With </a:t>
                </a:r>
                <a:r>
                  <a:rPr lang="en-US" dirty="0" err="1"/>
                  <a:t>Nesterov</a:t>
                </a:r>
                <a:r>
                  <a:rPr lang="en-US" dirty="0"/>
                  <a:t> momentum the gradient is evaluated after the current velocity is applied (</a:t>
                </a:r>
                <a14:m>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𝑣</m:t>
                    </m:r>
                    <m:r>
                      <a:rPr lang="en-US" b="0" i="1" smtClean="0">
                        <a:latin typeface="Cambria Math" panose="02040503050406030204" pitchFamily="18" charset="0"/>
                      </a:rPr>
                      <m:t>)</m:t>
                    </m:r>
                  </m:oMath>
                </a14:m>
                <a:r>
                  <a:rPr lang="en-US" dirty="0"/>
                  <a:t>.</a:t>
                </a:r>
              </a:p>
              <a:p>
                <a:endParaRPr lang="en-LB" dirty="0"/>
              </a:p>
            </p:txBody>
          </p:sp>
        </mc:Choice>
        <mc:Fallback xmlns="">
          <p:sp>
            <p:nvSpPr>
              <p:cNvPr id="3" name="Text Placeholder 2">
                <a:extLst>
                  <a:ext uri="{FF2B5EF4-FFF2-40B4-BE49-F238E27FC236}">
                    <a16:creationId xmlns:a16="http://schemas.microsoft.com/office/drawing/2014/main" id="{D8DDD6B6-5E3F-5940-840A-406F46689B36}"/>
                  </a:ext>
                </a:extLst>
              </p:cNvPr>
              <p:cNvSpPr>
                <a:spLocks noGrp="1" noRot="1" noChangeAspect="1" noMove="1" noResize="1" noEditPoints="1" noAdjustHandles="1" noChangeArrowheads="1" noChangeShapeType="1" noTextEdit="1"/>
              </p:cNvSpPr>
              <p:nvPr>
                <p:ph type="body" idx="1"/>
              </p:nvPr>
            </p:nvSpPr>
            <p:spPr>
              <a:xfrm>
                <a:off x="952500" y="2603500"/>
                <a:ext cx="11099800" cy="1368893"/>
              </a:xfrm>
              <a:blipFill>
                <a:blip r:embed="rId3"/>
                <a:stretch>
                  <a:fillRect l="-571" t="-7339" r="-114"/>
                </a:stretch>
              </a:blipFill>
            </p:spPr>
            <p:txBody>
              <a:bodyPr/>
              <a:lstStyle/>
              <a:p>
                <a:r>
                  <a:rPr lang="en-LB">
                    <a:noFill/>
                  </a:rPr>
                  <a:t> </a:t>
                </a:r>
              </a:p>
            </p:txBody>
          </p:sp>
        </mc:Fallback>
      </mc:AlternateContent>
    </p:spTree>
    <p:extLst>
      <p:ext uri="{BB962C8B-B14F-4D97-AF65-F5344CB8AC3E}">
        <p14:creationId xmlns:p14="http://schemas.microsoft.com/office/powerpoint/2010/main" val="147495526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BFCB5-BCC7-E34B-8EE2-8E7693B84191}"/>
              </a:ext>
            </a:extLst>
          </p:cNvPr>
          <p:cNvSpPr>
            <a:spLocks noGrp="1"/>
          </p:cNvSpPr>
          <p:nvPr>
            <p:ph type="title"/>
          </p:nvPr>
        </p:nvSpPr>
        <p:spPr/>
        <p:txBody>
          <a:bodyPr>
            <a:normAutofit fontScale="90000"/>
          </a:bodyPr>
          <a:lstStyle/>
          <a:p>
            <a:r>
              <a:rPr lang="en-LB" sz="4800" dirty="0"/>
              <a:t>Adam </a:t>
            </a:r>
            <a:br>
              <a:rPr lang="en-LB" sz="4800" dirty="0"/>
            </a:br>
            <a:r>
              <a:rPr lang="en-LB" sz="4800" dirty="0"/>
              <a:t>(Adaptive Moments) </a:t>
            </a:r>
          </a:p>
        </p:txBody>
      </p:sp>
      <p:pic>
        <p:nvPicPr>
          <p:cNvPr id="4" name="Picture 3">
            <a:extLst>
              <a:ext uri="{FF2B5EF4-FFF2-40B4-BE49-F238E27FC236}">
                <a16:creationId xmlns:a16="http://schemas.microsoft.com/office/drawing/2014/main" id="{713F442D-D310-4D48-94CF-6182078323DE}"/>
              </a:ext>
            </a:extLst>
          </p:cNvPr>
          <p:cNvPicPr>
            <a:picLocks noChangeAspect="1"/>
          </p:cNvPicPr>
          <p:nvPr/>
        </p:nvPicPr>
        <p:blipFill>
          <a:blip r:embed="rId2"/>
          <a:stretch>
            <a:fillRect/>
          </a:stretch>
        </p:blipFill>
        <p:spPr>
          <a:xfrm>
            <a:off x="2848327" y="2261932"/>
            <a:ext cx="9728617" cy="7491668"/>
          </a:xfrm>
          <a:prstGeom prst="rect">
            <a:avLst/>
          </a:prstGeom>
        </p:spPr>
      </p:pic>
      <p:sp>
        <p:nvSpPr>
          <p:cNvPr id="5" name="Rectangle 4">
            <a:extLst>
              <a:ext uri="{FF2B5EF4-FFF2-40B4-BE49-F238E27FC236}">
                <a16:creationId xmlns:a16="http://schemas.microsoft.com/office/drawing/2014/main" id="{DDC0C992-E428-F743-BFAD-A6BBB0E6FC64}"/>
              </a:ext>
            </a:extLst>
          </p:cNvPr>
          <p:cNvSpPr/>
          <p:nvPr/>
        </p:nvSpPr>
        <p:spPr>
          <a:xfrm>
            <a:off x="-150905" y="2703330"/>
            <a:ext cx="2999232" cy="1200329"/>
          </a:xfrm>
          <a:prstGeom prst="rect">
            <a:avLst/>
          </a:prstGeom>
        </p:spPr>
        <p:txBody>
          <a:bodyPr wrap="square">
            <a:spAutoFit/>
          </a:bodyPr>
          <a:lstStyle/>
          <a:p>
            <a:r>
              <a:rPr lang="en-US" sz="2400" dirty="0">
                <a:latin typeface="Helvetica" pitchFamily="2" charset="0"/>
              </a:rPr>
              <a:t>combination of </a:t>
            </a:r>
            <a:r>
              <a:rPr lang="en-US" sz="2400" dirty="0" err="1">
                <a:latin typeface="Helvetica" pitchFamily="2" charset="0"/>
              </a:rPr>
              <a:t>RMSProp</a:t>
            </a:r>
            <a:r>
              <a:rPr lang="en-US" sz="2400" dirty="0">
                <a:latin typeface="Helvetica" pitchFamily="2" charset="0"/>
              </a:rPr>
              <a:t> and momentum</a:t>
            </a:r>
          </a:p>
        </p:txBody>
      </p:sp>
    </p:spTree>
    <p:extLst>
      <p:ext uri="{BB962C8B-B14F-4D97-AF65-F5344CB8AC3E}">
        <p14:creationId xmlns:p14="http://schemas.microsoft.com/office/powerpoint/2010/main" val="368964875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Definition"/>
          <p:cNvSpPr>
            <a:spLocks noGrp="1"/>
          </p:cNvSpPr>
          <p:nvPr>
            <p:ph type="title"/>
          </p:nvPr>
        </p:nvSpPr>
        <p:spPr>
          <a:prstGeom prst="rect">
            <a:avLst/>
          </a:prstGeom>
        </p:spPr>
        <p:txBody>
          <a:bodyPr/>
          <a:lstStyle/>
          <a:p>
            <a:r>
              <a:rPr lang="en-US" dirty="0"/>
              <a:t>Goal</a:t>
            </a:r>
            <a:endParaRPr dirty="0"/>
          </a:p>
        </p:txBody>
      </p:sp>
      <mc:AlternateContent xmlns:mc="http://schemas.openxmlformats.org/markup-compatibility/2006" xmlns:a14="http://schemas.microsoft.com/office/drawing/2010/main">
        <mc:Choice Requires="a14">
          <p:sp>
            <p:nvSpPr>
              <p:cNvPr id="124" name="“Regularization is any modification we make to a learning algorithm that is intended to reduce its generalization error but not its training error.”"/>
              <p:cNvSpPr>
                <a:spLocks noGrp="1"/>
              </p:cNvSpPr>
              <p:nvPr>
                <p:ph type="body" idx="1"/>
              </p:nvPr>
            </p:nvSpPr>
            <p:spPr>
              <a:prstGeom prst="rect">
                <a:avLst/>
              </a:prstGeom>
            </p:spPr>
            <p:txBody>
              <a:bodyPr>
                <a:normAutofit fontScale="92500" lnSpcReduction="20000"/>
              </a:bodyPr>
              <a:lstStyle/>
              <a:p>
                <a:r>
                  <a:rPr lang="en-US" dirty="0"/>
                  <a:t>The </a:t>
                </a:r>
                <a:r>
                  <a:rPr lang="en-US" dirty="0">
                    <a:solidFill>
                      <a:schemeClr val="accent2"/>
                    </a:solidFill>
                  </a:rPr>
                  <a:t>network training problem </a:t>
                </a:r>
                <a:r>
                  <a:rPr lang="en-US" dirty="0"/>
                  <a:t>is important and expensive</a:t>
                </a:r>
              </a:p>
              <a:p>
                <a:pPr lvl="1"/>
                <a:r>
                  <a:rPr lang="en-US" dirty="0"/>
                  <a:t>It is quite common to invest days to months of time on hundreds of machines in order to solve even a single instance of this problem</a:t>
                </a:r>
              </a:p>
              <a:p>
                <a:r>
                  <a:rPr lang="en-US" dirty="0"/>
                  <a:t>Finding  the parameters </a:t>
                </a:r>
                <a14:m>
                  <m:oMath xmlns:m="http://schemas.openxmlformats.org/officeDocument/2006/math">
                    <m:r>
                      <a:rPr lang="el-GR" i="1" dirty="0" smtClean="0">
                        <a:latin typeface="Cambria Math" panose="02040503050406030204" pitchFamily="18" charset="0"/>
                      </a:rPr>
                      <m:t>𝜃</m:t>
                    </m:r>
                  </m:oMath>
                </a14:m>
                <a:r>
                  <a:rPr lang="el-GR" dirty="0"/>
                  <a:t> </a:t>
                </a:r>
                <a:r>
                  <a:rPr lang="en-US" dirty="0"/>
                  <a:t>of a neural network that significantly reduce a cost function </a:t>
                </a:r>
                <a14:m>
                  <m:oMath xmlns:m="http://schemas.openxmlformats.org/officeDocument/2006/math">
                    <m:r>
                      <a:rPr lang="en-US" i="1" dirty="0" smtClean="0">
                        <a:latin typeface="Cambria Math" panose="02040503050406030204" pitchFamily="18" charset="0"/>
                      </a:rPr>
                      <m:t>𝐽</m:t>
                    </m:r>
                    <m:r>
                      <a:rPr lang="en-US" i="1" dirty="0" smtClean="0">
                        <a:latin typeface="Cambria Math" panose="02040503050406030204" pitchFamily="18" charset="0"/>
                      </a:rPr>
                      <m:t>(</m:t>
                    </m:r>
                    <m:r>
                      <a:rPr lang="el-GR" i="1" dirty="0">
                        <a:latin typeface="Cambria Math" panose="02040503050406030204" pitchFamily="18" charset="0"/>
                      </a:rPr>
                      <m:t>𝜃</m:t>
                    </m:r>
                    <m:r>
                      <a:rPr lang="el-GR" i="1" dirty="0">
                        <a:latin typeface="Cambria Math" panose="02040503050406030204" pitchFamily="18" charset="0"/>
                      </a:rPr>
                      <m:t>)</m:t>
                    </m:r>
                  </m:oMath>
                </a14:m>
                <a:r>
                  <a:rPr lang="el-GR" dirty="0"/>
                  <a:t>, </a:t>
                </a:r>
                <a:endParaRPr lang="en-US" dirty="0"/>
              </a:p>
              <a:p>
                <a:pPr lvl="1"/>
                <a:r>
                  <a:rPr lang="en-US" dirty="0"/>
                  <a:t>Which typically includes a performance measure evaluated on the entire training set </a:t>
                </a:r>
              </a:p>
              <a:p>
                <a:pPr lvl="1"/>
                <a:r>
                  <a:rPr lang="en-US" dirty="0"/>
                  <a:t>As well as additional regularization terms.</a:t>
                </a:r>
              </a:p>
              <a:p>
                <a:r>
                  <a:rPr lang="en-US" dirty="0">
                    <a:solidFill>
                      <a:schemeClr val="accent1"/>
                    </a:solidFill>
                  </a:rPr>
                  <a:t>Optimization algorithms:</a:t>
                </a:r>
              </a:p>
              <a:p>
                <a:pPr lvl="1"/>
                <a:r>
                  <a:rPr lang="en-US" dirty="0"/>
                  <a:t>adapt their learning rates during training </a:t>
                </a:r>
              </a:p>
              <a:p>
                <a:pPr lvl="1"/>
                <a:r>
                  <a:rPr lang="en-US" dirty="0"/>
                  <a:t>or leverage information contained in the second derivatives of the cost function.</a:t>
                </a:r>
              </a:p>
              <a:p>
                <a:endParaRPr lang="en-US" dirty="0"/>
              </a:p>
              <a:p>
                <a:endParaRPr dirty="0"/>
              </a:p>
            </p:txBody>
          </p:sp>
        </mc:Choice>
        <mc:Fallback xmlns="">
          <p:sp>
            <p:nvSpPr>
              <p:cNvPr id="124" name="“Regularization is any modification we make to a learning algorithm that is intended to reduce its generalization error but not its training error.”"/>
              <p:cNvSpPr>
                <a:spLocks noGrp="1" noRot="1" noChangeAspect="1" noMove="1" noResize="1" noEditPoints="1" noAdjustHandles="1" noChangeArrowheads="1" noChangeShapeType="1" noTextEdit="1"/>
              </p:cNvSpPr>
              <p:nvPr>
                <p:ph type="body" idx="1"/>
              </p:nvPr>
            </p:nvSpPr>
            <p:spPr>
              <a:prstGeom prst="rect">
                <a:avLst/>
              </a:prstGeom>
              <a:blipFill>
                <a:blip r:embed="rId2"/>
                <a:stretch>
                  <a:fillRect l="-914" t="-2264" r="-1714"/>
                </a:stretch>
              </a:blipFill>
            </p:spPr>
            <p:txBody>
              <a:bodyPr/>
              <a:lstStyle/>
              <a:p>
                <a:r>
                  <a:rPr lang="en-LB">
                    <a:noFill/>
                  </a:rPr>
                  <a:t> </a:t>
                </a:r>
              </a:p>
            </p:txBody>
          </p:sp>
        </mc:Fallback>
      </mc:AlternateContent>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99F92-B328-0549-8FAF-4C8D69C00375}"/>
              </a:ext>
            </a:extLst>
          </p:cNvPr>
          <p:cNvSpPr>
            <a:spLocks noGrp="1"/>
          </p:cNvSpPr>
          <p:nvPr>
            <p:ph type="title"/>
          </p:nvPr>
        </p:nvSpPr>
        <p:spPr/>
        <p:txBody>
          <a:bodyPr>
            <a:normAutofit/>
          </a:bodyPr>
          <a:lstStyle/>
          <a:p>
            <a:r>
              <a:rPr lang="en-US" sz="4400" dirty="0"/>
              <a:t>Choosing the Right </a:t>
            </a:r>
            <a:br>
              <a:rPr lang="en-US" sz="4400" dirty="0"/>
            </a:br>
            <a:r>
              <a:rPr lang="en-US" sz="4400" dirty="0"/>
              <a:t>Optimization Algorithm</a:t>
            </a:r>
            <a:endParaRPr lang="en-LB" sz="4400" dirty="0"/>
          </a:p>
        </p:txBody>
      </p:sp>
      <p:sp>
        <p:nvSpPr>
          <p:cNvPr id="3" name="Text Placeholder 2">
            <a:extLst>
              <a:ext uri="{FF2B5EF4-FFF2-40B4-BE49-F238E27FC236}">
                <a16:creationId xmlns:a16="http://schemas.microsoft.com/office/drawing/2014/main" id="{B3066C33-167E-FD4A-983C-79B67CB4F2C2}"/>
              </a:ext>
            </a:extLst>
          </p:cNvPr>
          <p:cNvSpPr>
            <a:spLocks noGrp="1"/>
          </p:cNvSpPr>
          <p:nvPr>
            <p:ph type="body" idx="1"/>
          </p:nvPr>
        </p:nvSpPr>
        <p:spPr/>
        <p:txBody>
          <a:bodyPr/>
          <a:lstStyle/>
          <a:p>
            <a:r>
              <a:rPr lang="en-US" dirty="0"/>
              <a:t>Currently, the most popular optimization algorithms actively in use include SGD, SGD with momentum, </a:t>
            </a:r>
            <a:r>
              <a:rPr lang="en-US" dirty="0" err="1"/>
              <a:t>RMSProp</a:t>
            </a:r>
            <a:r>
              <a:rPr lang="en-US" dirty="0"/>
              <a:t>, </a:t>
            </a:r>
            <a:r>
              <a:rPr lang="en-US" dirty="0" err="1"/>
              <a:t>RMSProp</a:t>
            </a:r>
            <a:r>
              <a:rPr lang="en-US" dirty="0"/>
              <a:t> with momentum, Adam, and </a:t>
            </a:r>
            <a:r>
              <a:rPr lang="en-US" dirty="0" err="1"/>
              <a:t>AdaDelta</a:t>
            </a:r>
            <a:r>
              <a:rPr lang="en-US" dirty="0"/>
              <a:t>. </a:t>
            </a:r>
          </a:p>
          <a:p>
            <a:r>
              <a:rPr lang="en-US" dirty="0"/>
              <a:t>The choice depends largely on the user’s familiarity with the algorithm (for ease of hyperparameter tuning)</a:t>
            </a:r>
          </a:p>
          <a:p>
            <a:endParaRPr lang="en-US" dirty="0"/>
          </a:p>
          <a:p>
            <a:endParaRPr lang="en-LB" dirty="0"/>
          </a:p>
        </p:txBody>
      </p:sp>
    </p:spTree>
    <p:extLst>
      <p:ext uri="{BB962C8B-B14F-4D97-AF65-F5344CB8AC3E}">
        <p14:creationId xmlns:p14="http://schemas.microsoft.com/office/powerpoint/2010/main" val="312368822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62158-6711-FC46-9501-45F0FDFA0224}"/>
              </a:ext>
            </a:extLst>
          </p:cNvPr>
          <p:cNvSpPr>
            <a:spLocks noGrp="1"/>
          </p:cNvSpPr>
          <p:nvPr>
            <p:ph type="title"/>
          </p:nvPr>
        </p:nvSpPr>
        <p:spPr/>
        <p:txBody>
          <a:bodyPr>
            <a:normAutofit fontScale="90000"/>
          </a:bodyPr>
          <a:lstStyle/>
          <a:p>
            <a:r>
              <a:rPr lang="en-US" sz="4800" dirty="0"/>
              <a:t>B</a:t>
            </a:r>
            <a:r>
              <a:rPr lang="en-LB" sz="4800" dirty="0"/>
              <a:t>atch normalization</a:t>
            </a:r>
            <a:br>
              <a:rPr lang="en-LB" sz="4800" dirty="0"/>
            </a:br>
            <a:r>
              <a:rPr lang="en-LB" sz="4800" dirty="0"/>
              <a:t>the problem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F2A6EA6-A17E-124F-9734-AFC85DB77849}"/>
                  </a:ext>
                </a:extLst>
              </p:cNvPr>
              <p:cNvSpPr>
                <a:spLocks noGrp="1"/>
              </p:cNvSpPr>
              <p:nvPr>
                <p:ph type="body" idx="1"/>
              </p:nvPr>
            </p:nvSpPr>
            <p:spPr/>
            <p:txBody>
              <a:bodyPr>
                <a:normAutofit fontScale="70000" lnSpcReduction="20000"/>
              </a:bodyPr>
              <a:lstStyle/>
              <a:p>
                <a:r>
                  <a:rPr lang="en-US" dirty="0"/>
                  <a:t>C</a:t>
                </a:r>
                <a:r>
                  <a:rPr lang="en-LB" dirty="0"/>
                  <a:t>onsider this very simple, yet deep, neural network</a:t>
                </a:r>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1" dirty="0" smtClean="0">
                        <a:latin typeface="Cambria Math" panose="02040503050406030204" pitchFamily="18" charset="0"/>
                      </a:rPr>
                      <m:t>=</m:t>
                    </m:r>
                    <m:r>
                      <a:rPr lang="en-US" b="0" i="1" dirty="0" smtClean="0">
                        <a:latin typeface="Cambria Math" panose="02040503050406030204" pitchFamily="18" charset="0"/>
                      </a:rPr>
                      <m:t>𝑥</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2</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3</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𝑙</m:t>
                        </m:r>
                      </m:sub>
                    </m:sSub>
                    <m:r>
                      <a:rPr lang="en-US" b="0" i="1" dirty="0" smtClean="0">
                        <a:latin typeface="Cambria Math" panose="02040503050406030204" pitchFamily="18" charset="0"/>
                      </a:rPr>
                      <m:t>=</m:t>
                    </m:r>
                    <m:r>
                      <a:rPr lang="en-US" b="0" i="1" dirty="0" smtClean="0">
                        <a:latin typeface="Cambria Math" panose="02040503050406030204" pitchFamily="18" charset="0"/>
                      </a:rPr>
                      <m:t>𝑓</m:t>
                    </m:r>
                    <m:r>
                      <a:rPr lang="en-US" b="0" i="1" dirty="0" smtClean="0">
                        <a:latin typeface="Cambria Math" panose="02040503050406030204" pitchFamily="18" charset="0"/>
                      </a:rPr>
                      <m:t>(</m:t>
                    </m:r>
                    <m:r>
                      <a:rPr lang="en-US" b="1" i="1" dirty="0" smtClean="0">
                        <a:latin typeface="Cambria Math" panose="02040503050406030204" pitchFamily="18" charset="0"/>
                      </a:rPr>
                      <m:t>𝒘</m:t>
                    </m:r>
                    <m:r>
                      <a:rPr lang="en-US" b="0" i="1" dirty="0" smtClean="0">
                        <a:latin typeface="Cambria Math" panose="02040503050406030204" pitchFamily="18" charset="0"/>
                      </a:rPr>
                      <m:t>)</m:t>
                    </m:r>
                  </m:oMath>
                </a14:m>
                <a:endParaRPr lang="en-US" b="0" dirty="0"/>
              </a:p>
              <a:p>
                <a:pPr lvl="1"/>
                <a14:m>
                  <m:oMath xmlns:m="http://schemas.openxmlformats.org/officeDocument/2006/math">
                    <m:r>
                      <a:rPr lang="en-US" b="1" i="1" smtClean="0">
                        <a:latin typeface="Cambria Math" panose="02040503050406030204" pitchFamily="18" charset="0"/>
                      </a:rPr>
                      <m:t>𝒈</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0" smtClean="0">
                            <a:latin typeface="Cambria Math" panose="02040503050406030204" pitchFamily="18" charset="0"/>
                          </a:rPr>
                          <m:t>∇</m:t>
                        </m:r>
                      </m:e>
                      <m:sub>
                        <m:r>
                          <a:rPr lang="en-US" b="1" i="1" smtClean="0">
                            <a:latin typeface="Cambria Math" panose="02040503050406030204" pitchFamily="18" charset="0"/>
                          </a:rPr>
                          <m:t>𝒘</m:t>
                        </m:r>
                      </m:sub>
                    </m:s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oMath>
                </a14:m>
                <a:endParaRPr lang="en-US" b="0" dirty="0"/>
              </a:p>
              <a:p>
                <a:pPr lvl="1"/>
                <a14:m>
                  <m:oMath xmlns:m="http://schemas.openxmlformats.org/officeDocument/2006/math">
                    <m:r>
                      <a:rPr lang="en-US" b="1" i="1" smtClean="0">
                        <a:latin typeface="Cambria Math" panose="02040503050406030204" pitchFamily="18" charset="0"/>
                      </a:rPr>
                      <m:t>𝒘</m:t>
                    </m:r>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𝜖</m:t>
                    </m:r>
                    <m:r>
                      <a:rPr lang="en-US" b="1" i="1" smtClean="0">
                        <a:latin typeface="Cambria Math" panose="02040503050406030204" pitchFamily="18" charset="0"/>
                        <a:ea typeface="Cambria Math" panose="02040503050406030204" pitchFamily="18" charset="0"/>
                      </a:rPr>
                      <m:t>𝒈</m:t>
                    </m:r>
                  </m:oMath>
                </a14:m>
                <a:endParaRPr lang="en-LB" b="1" dirty="0"/>
              </a:p>
              <a:p>
                <a:pPr lvl="1"/>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𝜖</m:t>
                        </m:r>
                        <m:r>
                          <a:rPr lang="en-US" b="1" i="1">
                            <a:latin typeface="Cambria Math" panose="02040503050406030204" pitchFamily="18" charset="0"/>
                            <a:ea typeface="Cambria Math" panose="02040503050406030204" pitchFamily="18" charset="0"/>
                          </a:rPr>
                          <m:t>𝒈</m:t>
                        </m:r>
                      </m:e>
                    </m:d>
                    <m:r>
                      <a:rPr lang="en-US" i="1">
                        <a:latin typeface="Cambria Math" panose="02040503050406030204" pitchFamily="18" charset="0"/>
                        <a:ea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m:t>
                    </m:r>
                    <m:r>
                      <a:rPr lang="en-US" b="0" i="1" smtClean="0">
                        <a:latin typeface="Cambria Math" panose="02040503050406030204" pitchFamily="18" charset="0"/>
                      </a:rPr>
                      <m:t>𝜖</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𝒈</m:t>
                        </m:r>
                      </m:e>
                      <m:sup>
                        <m:r>
                          <a:rPr lang="en-US" b="1" i="1" smtClean="0">
                            <a:latin typeface="Cambria Math" panose="02040503050406030204" pitchFamily="18" charset="0"/>
                          </a:rPr>
                          <m:t>𝑻</m:t>
                        </m:r>
                      </m:sup>
                    </m:sSup>
                    <m:r>
                      <a:rPr lang="en-US" b="1" i="1" smtClean="0">
                        <a:latin typeface="Cambria Math" panose="02040503050406030204" pitchFamily="18" charset="0"/>
                      </a:rPr>
                      <m:t>𝒈</m:t>
                    </m:r>
                  </m:oMath>
                </a14:m>
                <a:endParaRPr lang="en-US" b="1" dirty="0"/>
              </a:p>
              <a:p>
                <a:pPr lvl="1"/>
                <a:r>
                  <a:rPr lang="en-US" dirty="0"/>
                  <a:t>I</a:t>
                </a:r>
                <a:r>
                  <a:rPr lang="en-LB" dirty="0"/>
                  <a:t>f </a:t>
                </a:r>
                <a14:m>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=1</m:t>
                    </m:r>
                  </m:oMath>
                </a14:m>
                <a:r>
                  <a:rPr lang="en-LB" dirty="0"/>
                  <a:t> and we want to decrease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LB" dirty="0"/>
                  <a:t> by </a:t>
                </a:r>
                <a14:m>
                  <m:oMath xmlns:m="http://schemas.openxmlformats.org/officeDocument/2006/math">
                    <m:r>
                      <a:rPr lang="en-US" b="0" i="1" smtClean="0">
                        <a:latin typeface="Cambria Math" panose="02040503050406030204" pitchFamily="18" charset="0"/>
                      </a:rPr>
                      <m:t>0.1</m:t>
                    </m:r>
                  </m:oMath>
                </a14:m>
                <a:endParaRPr lang="en-LB" dirty="0"/>
              </a:p>
              <a:p>
                <a:pPr lvl="2"/>
                <a:r>
                  <a:rPr lang="en-US" dirty="0"/>
                  <a:t>T</a:t>
                </a:r>
                <a:r>
                  <a:rPr lang="en-LB" dirty="0"/>
                  <a:t>ake </a:t>
                </a:r>
                <a14:m>
                  <m:oMath xmlns:m="http://schemas.openxmlformats.org/officeDocument/2006/math">
                    <m:r>
                      <a:rPr lang="en-US" b="0" i="1" smtClean="0">
                        <a:latin typeface="Cambria Math" panose="02040503050406030204" pitchFamily="18" charset="0"/>
                      </a:rPr>
                      <m:t>𝜖</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e>
                          <m:sup>
                            <m:r>
                              <a:rPr lang="en-US" b="0" i="1" smtClean="0">
                                <a:latin typeface="Cambria Math" panose="02040503050406030204" pitchFamily="18" charset="0"/>
                              </a:rPr>
                              <m:t>𝑇</m:t>
                            </m:r>
                          </m:sup>
                        </m:sSup>
                        <m:r>
                          <a:rPr lang="en-US" b="0" i="1" smtClean="0">
                            <a:latin typeface="Cambria Math" panose="02040503050406030204" pitchFamily="18" charset="0"/>
                          </a:rPr>
                          <m:t>𝑔</m:t>
                        </m:r>
                      </m:den>
                    </m:f>
                  </m:oMath>
                </a14:m>
                <a:endParaRPr lang="en-LB" dirty="0"/>
              </a:p>
              <a:p>
                <a:pPr lvl="1"/>
                <a:r>
                  <a:rPr lang="en-LB" dirty="0"/>
                  <a:t>In reality:</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𝜖</m:t>
                        </m:r>
                        <m:r>
                          <a:rPr lang="en-US" b="1" i="1">
                            <a:latin typeface="Cambria Math" panose="02040503050406030204" pitchFamily="18" charset="0"/>
                            <a:ea typeface="Cambria Math" panose="02040503050406030204" pitchFamily="18" charset="0"/>
                          </a:rPr>
                          <m:t>𝒈</m:t>
                        </m:r>
                      </m:e>
                    </m:d>
                    <m:r>
                      <a:rPr lang="en-US" b="0" i="1" smtClean="0">
                        <a:latin typeface="Cambria Math" panose="02040503050406030204" pitchFamily="18" charset="0"/>
                      </a:rPr>
                      <m:t>=</m:t>
                    </m:r>
                    <m:r>
                      <a:rPr lang="en-US" b="0" i="1" smtClean="0">
                        <a:latin typeface="Cambria Math" panose="02040503050406030204" pitchFamily="18" charset="0"/>
                      </a:rPr>
                      <m:t>𝑥</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e>
                    </m:d>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𝑙</m:t>
                            </m:r>
                          </m:sub>
                        </m:sSub>
                        <m:r>
                          <a:rPr lang="en-US" b="0" i="1" smtClean="0">
                            <a:latin typeface="Cambria Math" panose="02040503050406030204" pitchFamily="18" charset="0"/>
                          </a:rPr>
                          <m:t>−</m:t>
                        </m:r>
                        <m:r>
                          <a:rPr lang="en-US" b="0" i="1" smtClean="0">
                            <a:latin typeface="Cambria Math" panose="02040503050406030204" pitchFamily="18" charset="0"/>
                          </a:rPr>
                          <m:t>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𝑙</m:t>
                            </m:r>
                          </m:sub>
                        </m:sSub>
                      </m:e>
                    </m:d>
                  </m:oMath>
                </a14:m>
                <a:endParaRPr lang="en-US" b="0" dirty="0"/>
              </a:p>
              <a:p>
                <a:pPr lvl="1"/>
                <a:r>
                  <a:rPr lang="en-US" dirty="0"/>
                  <a:t>O</a:t>
                </a:r>
                <a:r>
                  <a:rPr lang="en-LB" dirty="0"/>
                  <a:t>ne of the second order terms: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𝜖</m:t>
                        </m:r>
                      </m:e>
                      <m:sup>
                        <m:r>
                          <a:rPr lang="en-US" b="0" i="1" smtClean="0">
                            <a:latin typeface="Cambria Math" panose="02040503050406030204" pitchFamily="18" charset="0"/>
                          </a:rPr>
                          <m:t>2</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2</m:t>
                        </m:r>
                      </m:sub>
                    </m:sSub>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=3</m:t>
                        </m:r>
                      </m:sub>
                      <m:sup>
                        <m:r>
                          <a:rPr lang="en-US" b="0" i="1" smtClean="0">
                            <a:latin typeface="Cambria Math" panose="02040503050406030204" pitchFamily="18" charset="0"/>
                          </a:rPr>
                          <m:t>𝑙</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e>
                    </m:nary>
                  </m:oMath>
                </a14:m>
                <a:endParaRPr lang="en-LB" dirty="0"/>
              </a:p>
              <a:p>
                <a:pPr lvl="2"/>
                <a:r>
                  <a:rPr lang="en-US" dirty="0"/>
                  <a:t>M</a:t>
                </a:r>
                <a:r>
                  <a:rPr lang="en-LB" dirty="0"/>
                  <a:t>ight be negligible if </a:t>
                </a:r>
                <a14:m>
                  <m:oMath xmlns:m="http://schemas.openxmlformats.org/officeDocument/2006/math">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=3</m:t>
                        </m:r>
                      </m:sub>
                      <m:sup>
                        <m:r>
                          <a:rPr lang="en-US" i="1">
                            <a:latin typeface="Cambria Math" panose="02040503050406030204" pitchFamily="18" charset="0"/>
                          </a:rPr>
                          <m:t>𝑙</m:t>
                        </m:r>
                      </m:sup>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nary>
                  </m:oMath>
                </a14:m>
                <a:r>
                  <a:rPr lang="en-LB" dirty="0"/>
                  <a:t> is small </a:t>
                </a:r>
              </a:p>
              <a:p>
                <a:pPr lvl="2"/>
                <a:r>
                  <a:rPr lang="en-US" dirty="0"/>
                  <a:t>O</a:t>
                </a:r>
                <a:r>
                  <a:rPr lang="en-LB" dirty="0"/>
                  <a:t>r might be exponentially large</a:t>
                </a:r>
              </a:p>
              <a:p>
                <a:pPr lvl="2"/>
                <a:r>
                  <a:rPr lang="en-US" dirty="0"/>
                  <a:t>T</a:t>
                </a:r>
                <a:r>
                  <a:rPr lang="en-LB" dirty="0"/>
                  <a:t>his makes it very hard to choose an appropriate learning rate  </a:t>
                </a:r>
              </a:p>
              <a:p>
                <a:pPr lvl="1"/>
                <a:endParaRPr lang="en-LB" dirty="0"/>
              </a:p>
            </p:txBody>
          </p:sp>
        </mc:Choice>
        <mc:Fallback xmlns="">
          <p:sp>
            <p:nvSpPr>
              <p:cNvPr id="3" name="Text Placeholder 2">
                <a:extLst>
                  <a:ext uri="{FF2B5EF4-FFF2-40B4-BE49-F238E27FC236}">
                    <a16:creationId xmlns:a16="http://schemas.microsoft.com/office/drawing/2014/main" id="{2F2A6EA6-A17E-124F-9734-AFC85DB77849}"/>
                  </a:ext>
                </a:extLst>
              </p:cNvPr>
              <p:cNvSpPr>
                <a:spLocks noGrp="1" noRot="1" noChangeAspect="1" noMove="1" noResize="1" noEditPoints="1" noAdjustHandles="1" noChangeArrowheads="1" noChangeShapeType="1" noTextEdit="1"/>
              </p:cNvSpPr>
              <p:nvPr>
                <p:ph type="body" idx="1"/>
              </p:nvPr>
            </p:nvSpPr>
            <p:spPr>
              <a:blipFill>
                <a:blip r:embed="rId2"/>
                <a:stretch>
                  <a:fillRect l="-571" t="-1613"/>
                </a:stretch>
              </a:blipFill>
            </p:spPr>
            <p:txBody>
              <a:bodyPr/>
              <a:lstStyle/>
              <a:p>
                <a:r>
                  <a:rPr lang="en-LB">
                    <a:noFill/>
                  </a:rPr>
                  <a:t> </a:t>
                </a:r>
              </a:p>
            </p:txBody>
          </p:sp>
        </mc:Fallback>
      </mc:AlternateContent>
    </p:spTree>
    <p:extLst>
      <p:ext uri="{BB962C8B-B14F-4D97-AF65-F5344CB8AC3E}">
        <p14:creationId xmlns:p14="http://schemas.microsoft.com/office/powerpoint/2010/main" val="182193586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D57FF-839E-194E-8E7E-F4D3745F84EF}"/>
              </a:ext>
            </a:extLst>
          </p:cNvPr>
          <p:cNvSpPr>
            <a:spLocks noGrp="1"/>
          </p:cNvSpPr>
          <p:nvPr>
            <p:ph type="title"/>
          </p:nvPr>
        </p:nvSpPr>
        <p:spPr/>
        <p:txBody>
          <a:bodyPr>
            <a:normAutofit fontScale="90000"/>
          </a:bodyPr>
          <a:lstStyle/>
          <a:p>
            <a:r>
              <a:rPr lang="en-US" sz="4800" dirty="0"/>
              <a:t>B</a:t>
            </a:r>
            <a:r>
              <a:rPr lang="en-LB" sz="4800" dirty="0"/>
              <a:t>atch normalization</a:t>
            </a:r>
            <a:br>
              <a:rPr lang="en-LB" sz="4800" dirty="0"/>
            </a:br>
            <a:r>
              <a:rPr lang="en-LB" sz="4800" dirty="0"/>
              <a:t>the solution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897598B-D550-BD49-89FD-3778BDB4757A}"/>
                  </a:ext>
                </a:extLst>
              </p:cNvPr>
              <p:cNvSpPr>
                <a:spLocks noGrp="1"/>
              </p:cNvSpPr>
              <p:nvPr>
                <p:ph type="body" idx="1"/>
              </p:nvPr>
            </p:nvSpPr>
            <p:spPr/>
            <p:txBody>
              <a:bodyPr>
                <a:normAutofit fontScale="92500" lnSpcReduction="20000"/>
              </a:bodyPr>
              <a:lstStyle/>
              <a:p>
                <a:r>
                  <a:rPr lang="en-US" dirty="0"/>
                  <a:t>P</a:t>
                </a:r>
                <a:r>
                  <a:rPr lang="en-LB" dirty="0"/>
                  <a:t>rovides an elegant way of reparametrizing almost any deep network </a:t>
                </a:r>
              </a:p>
              <a:p>
                <a:r>
                  <a:rPr lang="en-US" dirty="0"/>
                  <a:t>Can</a:t>
                </a:r>
                <a:r>
                  <a:rPr lang="en-LB" dirty="0"/>
                  <a:t> be applied to any input or hidden layer in the network </a:t>
                </a:r>
              </a:p>
              <a:p>
                <a:r>
                  <a:rPr lang="en-US" dirty="0"/>
                  <a:t>T</a:t>
                </a:r>
                <a:r>
                  <a:rPr lang="en-LB" dirty="0"/>
                  <a:t>he goal is to isolate the updates across many layers </a:t>
                </a:r>
              </a:p>
              <a:p>
                <a:r>
                  <a:rPr lang="en-LB" dirty="0"/>
                  <a:t>Let </a:t>
                </a:r>
                <a14:m>
                  <m:oMath xmlns:m="http://schemas.openxmlformats.org/officeDocument/2006/math">
                    <m:r>
                      <a:rPr lang="en-US" b="1" i="1" smtClean="0">
                        <a:latin typeface="Cambria Math" panose="02040503050406030204" pitchFamily="18" charset="0"/>
                      </a:rPr>
                      <m:t>𝑯</m:t>
                    </m:r>
                  </m:oMath>
                </a14:m>
                <a:r>
                  <a:rPr lang="en-LB" b="1" dirty="0"/>
                  <a:t> </a:t>
                </a:r>
                <a:r>
                  <a:rPr lang="en-LB" dirty="0"/>
                  <a:t>be a minitbatch of activations of the layer to normalize </a:t>
                </a:r>
              </a:p>
              <a:p>
                <a:pPr marL="444500" lvl="1" indent="0">
                  <a:buNone/>
                </a:pPr>
                <a14:m>
                  <m:oMathPara xmlns:m="http://schemas.openxmlformats.org/officeDocument/2006/math">
                    <m:oMathParaPr>
                      <m:jc m:val="centerGroup"/>
                    </m:oMathParaPr>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m:t>
                          </m:r>
                        </m:sup>
                      </m:sSup>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𝑯</m:t>
                          </m:r>
                          <m:r>
                            <a:rPr lang="en-US" b="1" i="1" smtClean="0">
                              <a:latin typeface="Cambria Math" panose="02040503050406030204" pitchFamily="18" charset="0"/>
                            </a:rPr>
                            <m:t>−</m:t>
                          </m:r>
                          <m:r>
                            <a:rPr lang="en-US" b="1" i="1" smtClean="0">
                              <a:latin typeface="Cambria Math" panose="02040503050406030204" pitchFamily="18" charset="0"/>
                            </a:rPr>
                            <m:t>𝝁</m:t>
                          </m:r>
                        </m:num>
                        <m:den>
                          <m:r>
                            <a:rPr lang="en-US" b="1" i="1" smtClean="0">
                              <a:latin typeface="Cambria Math" panose="02040503050406030204" pitchFamily="18" charset="0"/>
                            </a:rPr>
                            <m:t>𝝈</m:t>
                          </m:r>
                        </m:den>
                      </m:f>
                    </m:oMath>
                  </m:oMathPara>
                </a14:m>
                <a:endParaRPr lang="en-LB" b="1" dirty="0"/>
              </a:p>
              <a:p>
                <a:pPr lvl="1"/>
                <a14:m>
                  <m:oMath xmlns:m="http://schemas.openxmlformats.org/officeDocument/2006/math">
                    <m:r>
                      <a:rPr lang="en-US" b="1" i="1" smtClean="0">
                        <a:latin typeface="Cambria Math" panose="02040503050406030204" pitchFamily="18" charset="0"/>
                      </a:rPr>
                      <m:t>𝝁</m:t>
                    </m:r>
                  </m:oMath>
                </a14:m>
                <a:r>
                  <a:rPr lang="en-LB" b="1" dirty="0"/>
                  <a:t> </a:t>
                </a:r>
                <a:r>
                  <a:rPr lang="en-LB" dirty="0"/>
                  <a:t>contains the mean of each unit </a:t>
                </a:r>
                <a14:m>
                  <m:oMath xmlns:m="http://schemas.openxmlformats.org/officeDocument/2006/math">
                    <m:r>
                      <a:rPr lang="en-US" b="1" i="1" smtClean="0">
                        <a:latin typeface="Cambria Math" panose="02040503050406030204" pitchFamily="18" charset="0"/>
                      </a:rPr>
                      <m:t>𝝁</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1" i="1" smtClean="0">
                                <a:latin typeface="Cambria Math" panose="02040503050406030204" pitchFamily="18" charset="0"/>
                              </a:rPr>
                              <m:t>𝑯</m:t>
                            </m:r>
                          </m:e>
                          <m:sub>
                            <m:r>
                              <a:rPr lang="en-US" b="0" i="1" smtClean="0">
                                <a:latin typeface="Cambria Math" panose="02040503050406030204" pitchFamily="18" charset="0"/>
                              </a:rPr>
                              <m:t>𝑖</m:t>
                            </m:r>
                            <m:r>
                              <a:rPr lang="en-US" b="0" i="1" smtClean="0">
                                <a:latin typeface="Cambria Math" panose="02040503050406030204" pitchFamily="18" charset="0"/>
                              </a:rPr>
                              <m:t>,:</m:t>
                            </m:r>
                          </m:sub>
                        </m:sSub>
                      </m:e>
                    </m:nary>
                  </m:oMath>
                </a14:m>
                <a:endParaRPr lang="en-LB" dirty="0"/>
              </a:p>
              <a:p>
                <a:pPr lvl="1"/>
                <a14:m>
                  <m:oMath xmlns:m="http://schemas.openxmlformats.org/officeDocument/2006/math">
                    <m:r>
                      <a:rPr lang="en-US" b="1" i="1" smtClean="0">
                        <a:latin typeface="Cambria Math" panose="02040503050406030204" pitchFamily="18" charset="0"/>
                      </a:rPr>
                      <m:t>𝝈</m:t>
                    </m:r>
                  </m:oMath>
                </a14:m>
                <a:r>
                  <a:rPr lang="en-LB" b="1" dirty="0"/>
                  <a:t> </a:t>
                </a:r>
                <a:r>
                  <a:rPr lang="en-LB" dirty="0"/>
                  <a:t>contains the standard deviation of each unit </a:t>
                </a:r>
                <a14:m>
                  <m:oMath xmlns:m="http://schemas.openxmlformats.org/officeDocument/2006/math">
                    <m:r>
                      <a:rPr lang="en-US" b="1" i="1" smtClean="0">
                        <a:latin typeface="Cambria Math" panose="02040503050406030204" pitchFamily="18" charset="0"/>
                      </a:rPr>
                      <m:t>𝝈</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b="1" i="1">
                                            <a:latin typeface="Cambria Math" panose="02040503050406030204" pitchFamily="18" charset="0"/>
                                          </a:rPr>
                                          <m:t>𝑯</m:t>
                                        </m:r>
                                      </m:e>
                                      <m:sub>
                                        <m:r>
                                          <a:rPr lang="en-US" i="1" smtClean="0">
                                            <a:latin typeface="Cambria Math" panose="02040503050406030204" pitchFamily="18" charset="0"/>
                                          </a:rPr>
                                          <m:t>𝑖</m:t>
                                        </m:r>
                                        <m:r>
                                          <a:rPr lang="en-US" i="1" smtClean="0">
                                            <a:latin typeface="Cambria Math" panose="02040503050406030204" pitchFamily="18" charset="0"/>
                                          </a:rPr>
                                          <m:t>,:</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𝑖</m:t>
                                        </m:r>
                                      </m:sub>
                                    </m:sSub>
                                  </m:e>
                                </m:d>
                              </m:e>
                              <m:sup>
                                <m:r>
                                  <a:rPr lang="en-US" i="1">
                                    <a:latin typeface="Cambria Math" panose="02040503050406030204" pitchFamily="18" charset="0"/>
                                  </a:rPr>
                                  <m:t>2</m:t>
                                </m:r>
                              </m:sup>
                            </m:sSup>
                          </m:e>
                        </m:nary>
                      </m:e>
                    </m:rad>
                  </m:oMath>
                </a14:m>
                <a:endParaRPr lang="en-LB" b="1" dirty="0"/>
              </a:p>
            </p:txBody>
          </p:sp>
        </mc:Choice>
        <mc:Fallback xmlns="">
          <p:sp>
            <p:nvSpPr>
              <p:cNvPr id="3" name="Text Placeholder 2">
                <a:extLst>
                  <a:ext uri="{FF2B5EF4-FFF2-40B4-BE49-F238E27FC236}">
                    <a16:creationId xmlns:a16="http://schemas.microsoft.com/office/drawing/2014/main" id="{2897598B-D550-BD49-89FD-3778BDB4757A}"/>
                  </a:ext>
                </a:extLst>
              </p:cNvPr>
              <p:cNvSpPr>
                <a:spLocks noGrp="1" noRot="1" noChangeAspect="1" noMove="1" noResize="1" noEditPoints="1" noAdjustHandles="1" noChangeArrowheads="1" noChangeShapeType="1" noTextEdit="1"/>
              </p:cNvSpPr>
              <p:nvPr>
                <p:ph type="body" idx="1"/>
              </p:nvPr>
            </p:nvSpPr>
            <p:spPr>
              <a:blipFill>
                <a:blip r:embed="rId2"/>
                <a:stretch>
                  <a:fillRect l="-914" t="-2264" b="-11698"/>
                </a:stretch>
              </a:blipFill>
            </p:spPr>
            <p:txBody>
              <a:bodyPr/>
              <a:lstStyle/>
              <a:p>
                <a:r>
                  <a:rPr lang="en-L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76AF0B1-ECA6-874D-B0AE-D293CEA31DD7}"/>
                  </a:ext>
                </a:extLst>
              </p:cNvPr>
              <p:cNvSpPr txBox="1"/>
              <p:nvPr/>
            </p:nvSpPr>
            <p:spPr>
              <a:xfrm>
                <a:off x="11370247" y="7873717"/>
                <a:ext cx="136410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400" b="0" i="1" u="none" strike="noStrike" cap="none" spc="0" normalizeH="0" baseline="0" smtClean="0">
                          <a:ln>
                            <a:noFill/>
                          </a:ln>
                          <a:solidFill>
                            <a:srgbClr val="000000"/>
                          </a:solidFill>
                          <a:effectLst/>
                          <a:uFillTx/>
                          <a:latin typeface="Cambria Math" panose="02040503050406030204" pitchFamily="18" charset="0"/>
                          <a:ea typeface="Helvetica"/>
                          <a:cs typeface="Helvetica"/>
                          <a:sym typeface="Helvetica"/>
                        </a:rPr>
                        <m:t>𝛿</m:t>
                      </m:r>
                      <m:r>
                        <a:rPr kumimoji="0" lang="en-US" sz="2400" b="0" i="1" u="none" strike="noStrike" cap="none" spc="0" normalizeH="0" baseline="0" smtClean="0">
                          <a:ln>
                            <a:noFill/>
                          </a:ln>
                          <a:solidFill>
                            <a:srgbClr val="000000"/>
                          </a:solidFill>
                          <a:effectLst/>
                          <a:uFillTx/>
                          <a:latin typeface="Cambria Math" panose="02040503050406030204" pitchFamily="18" charset="0"/>
                          <a:ea typeface="Helvetica"/>
                          <a:cs typeface="Helvetica"/>
                          <a:sym typeface="Helvetica"/>
                        </a:rPr>
                        <m:t>=</m:t>
                      </m:r>
                      <m:sSup>
                        <m:sSupPr>
                          <m:ctrlPr>
                            <a:rPr kumimoji="0" lang="en-US" sz="2400" b="0" i="1" u="none" strike="noStrike" cap="none" spc="0" normalizeH="0" baseline="0" smtClean="0">
                              <a:ln>
                                <a:noFill/>
                              </a:ln>
                              <a:solidFill>
                                <a:srgbClr val="000000"/>
                              </a:solidFill>
                              <a:effectLst/>
                              <a:uFillTx/>
                              <a:latin typeface="Cambria Math" panose="02040503050406030204" pitchFamily="18" charset="0"/>
                              <a:ea typeface="Helvetica"/>
                              <a:cs typeface="Helvetica"/>
                              <a:sym typeface="Helvetica"/>
                            </a:rPr>
                          </m:ctrlPr>
                        </m:sSupPr>
                        <m:e>
                          <m:r>
                            <a:rPr kumimoji="0" lang="en-US" sz="2400" b="0" i="1" u="none" strike="noStrike" cap="none" spc="0" normalizeH="0" baseline="0" smtClean="0">
                              <a:ln>
                                <a:noFill/>
                              </a:ln>
                              <a:solidFill>
                                <a:srgbClr val="000000"/>
                              </a:solidFill>
                              <a:effectLst/>
                              <a:uFillTx/>
                              <a:latin typeface="Cambria Math" panose="02040503050406030204" pitchFamily="18" charset="0"/>
                              <a:ea typeface="Helvetica"/>
                              <a:cs typeface="Helvetica"/>
                              <a:sym typeface="Helvetica"/>
                            </a:rPr>
                            <m:t>10</m:t>
                          </m:r>
                        </m:e>
                        <m:sup>
                          <m:r>
                            <a:rPr kumimoji="0" lang="en-US" sz="2400" b="0" i="1" u="none" strike="noStrike" cap="none" spc="0" normalizeH="0" baseline="0" smtClean="0">
                              <a:ln>
                                <a:noFill/>
                              </a:ln>
                              <a:solidFill>
                                <a:srgbClr val="000000"/>
                              </a:solidFill>
                              <a:effectLst/>
                              <a:uFillTx/>
                              <a:latin typeface="Cambria Math" panose="02040503050406030204" pitchFamily="18" charset="0"/>
                              <a:ea typeface="Helvetica"/>
                              <a:cs typeface="Helvetica"/>
                              <a:sym typeface="Helvetica"/>
                            </a:rPr>
                            <m:t>−8</m:t>
                          </m:r>
                        </m:sup>
                      </m:sSup>
                    </m:oMath>
                  </m:oMathPara>
                </a14:m>
                <a:endParaRPr kumimoji="0" lang="en-LB" sz="2400" b="0" i="0" u="none" strike="noStrike" cap="none" spc="0" normalizeH="0" baseline="0" dirty="0">
                  <a:ln>
                    <a:noFill/>
                  </a:ln>
                  <a:solidFill>
                    <a:srgbClr val="000000"/>
                  </a:solidFill>
                  <a:effectLst/>
                  <a:uFillTx/>
                  <a:ea typeface="Helvetica"/>
                  <a:cs typeface="Helvetica"/>
                  <a:sym typeface="Helvetica"/>
                </a:endParaRPr>
              </a:p>
            </p:txBody>
          </p:sp>
        </mc:Choice>
        <mc:Fallback xmlns="">
          <p:sp>
            <p:nvSpPr>
              <p:cNvPr id="4" name="TextBox 3">
                <a:extLst>
                  <a:ext uri="{FF2B5EF4-FFF2-40B4-BE49-F238E27FC236}">
                    <a16:creationId xmlns:a16="http://schemas.microsoft.com/office/drawing/2014/main" id="{876AF0B1-ECA6-874D-B0AE-D293CEA31DD7}"/>
                  </a:ext>
                </a:extLst>
              </p:cNvPr>
              <p:cNvSpPr txBox="1">
                <a:spLocks noRot="1" noChangeAspect="1" noMove="1" noResize="1" noEditPoints="1" noAdjustHandles="1" noChangeArrowheads="1" noChangeShapeType="1" noTextEdit="1"/>
              </p:cNvSpPr>
              <p:nvPr/>
            </p:nvSpPr>
            <p:spPr>
              <a:xfrm>
                <a:off x="11370247" y="7873717"/>
                <a:ext cx="1364105" cy="471924"/>
              </a:xfrm>
              <a:prstGeom prst="rect">
                <a:avLst/>
              </a:prstGeom>
              <a:blipFill>
                <a:blip r:embed="rId3"/>
                <a:stretch>
                  <a:fillRect l="-4587"/>
                </a:stretch>
              </a:blipFill>
              <a:ln w="12700" cap="flat">
                <a:noFill/>
                <a:miter lim="400000"/>
              </a:ln>
              <a:effectLst/>
            </p:spPr>
            <p:txBody>
              <a:bodyPr/>
              <a:lstStyle/>
              <a:p>
                <a:r>
                  <a:rPr lang="en-LB">
                    <a:noFill/>
                  </a:rPr>
                  <a:t> </a:t>
                </a:r>
              </a:p>
            </p:txBody>
          </p:sp>
        </mc:Fallback>
      </mc:AlternateContent>
    </p:spTree>
    <p:extLst>
      <p:ext uri="{BB962C8B-B14F-4D97-AF65-F5344CB8AC3E}">
        <p14:creationId xmlns:p14="http://schemas.microsoft.com/office/powerpoint/2010/main" val="336209961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299CA-F6F4-914B-94B1-BA4DC254E953}"/>
              </a:ext>
            </a:extLst>
          </p:cNvPr>
          <p:cNvSpPr>
            <a:spLocks noGrp="1"/>
          </p:cNvSpPr>
          <p:nvPr>
            <p:ph type="title"/>
          </p:nvPr>
        </p:nvSpPr>
        <p:spPr/>
        <p:txBody>
          <a:bodyPr>
            <a:normAutofit fontScale="90000"/>
          </a:bodyPr>
          <a:lstStyle/>
          <a:p>
            <a:r>
              <a:rPr lang="en-US" sz="4800" dirty="0"/>
              <a:t>B</a:t>
            </a:r>
            <a:r>
              <a:rPr lang="en-LB" sz="4800" dirty="0"/>
              <a:t>atch normalization </a:t>
            </a:r>
            <a:br>
              <a:rPr lang="en-LB" sz="4800" dirty="0"/>
            </a:br>
            <a:r>
              <a:rPr lang="en-LB" sz="4800" dirty="0"/>
              <a:t>interpretation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6BA53F3-0837-7A4A-8100-3B8CB73F7636}"/>
                  </a:ext>
                </a:extLst>
              </p:cNvPr>
              <p:cNvSpPr>
                <a:spLocks noGrp="1"/>
              </p:cNvSpPr>
              <p:nvPr>
                <p:ph type="body" idx="1"/>
              </p:nvPr>
            </p:nvSpPr>
            <p:spPr/>
            <p:txBody>
              <a:bodyPr>
                <a:normAutofit fontScale="77500" lnSpcReduction="20000"/>
              </a:bodyPr>
              <a:lstStyle/>
              <a:p>
                <a:r>
                  <a:rPr lang="en-US" dirty="0"/>
                  <a:t>C</a:t>
                </a:r>
                <a:r>
                  <a:rPr lang="en-LB" dirty="0"/>
                  <a:t>rucially we backpropagate through these operations </a:t>
                </a:r>
              </a:p>
              <a:p>
                <a:pPr lvl="1"/>
                <a:r>
                  <a:rPr lang="en-US" dirty="0"/>
                  <a:t>T</a:t>
                </a:r>
                <a:r>
                  <a:rPr lang="en-LB" dirty="0"/>
                  <a:t>hey are part of the computation graph</a:t>
                </a:r>
              </a:p>
              <a:p>
                <a:r>
                  <a:rPr lang="en-US" dirty="0"/>
                  <a:t>At test time, </a:t>
                </a:r>
                <a14:m>
                  <m:oMath xmlns:m="http://schemas.openxmlformats.org/officeDocument/2006/math">
                    <m:r>
                      <a:rPr lang="el-GR" b="1" i="1" dirty="0" smtClean="0">
                        <a:latin typeface="Cambria Math" panose="02040503050406030204" pitchFamily="18" charset="0"/>
                      </a:rPr>
                      <m:t>𝝁</m:t>
                    </m:r>
                  </m:oMath>
                </a14:m>
                <a:r>
                  <a:rPr lang="el-GR" dirty="0"/>
                  <a:t> </a:t>
                </a:r>
                <a:r>
                  <a:rPr lang="en-US" dirty="0"/>
                  <a:t>and </a:t>
                </a:r>
                <a14:m>
                  <m:oMath xmlns:m="http://schemas.openxmlformats.org/officeDocument/2006/math">
                    <m:r>
                      <a:rPr lang="el-GR" b="1" i="1" dirty="0" smtClean="0">
                        <a:latin typeface="Cambria Math" panose="02040503050406030204" pitchFamily="18" charset="0"/>
                      </a:rPr>
                      <m:t>𝝈</m:t>
                    </m:r>
                  </m:oMath>
                </a14:m>
                <a:r>
                  <a:rPr lang="el-GR" dirty="0"/>
                  <a:t> </a:t>
                </a:r>
                <a:r>
                  <a:rPr lang="en-US" dirty="0"/>
                  <a:t>may be replaced by running averages that were collected during training time.</a:t>
                </a:r>
              </a:p>
              <a:p>
                <a:pPr lvl="1"/>
                <a:r>
                  <a:rPr lang="en-US" dirty="0"/>
                  <a:t>This allows the model to be evaluated on a single example</a:t>
                </a:r>
              </a:p>
              <a:p>
                <a:r>
                  <a:rPr lang="en-US" dirty="0"/>
                  <a:t>Revisiting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dirty="0">
                        <a:latin typeface="Cambria Math" panose="02040503050406030204" pitchFamily="18" charset="0"/>
                      </a:rPr>
                      <m:t>=</m:t>
                    </m:r>
                    <m:r>
                      <a:rPr lang="en-US" i="1" dirty="0">
                        <a:latin typeface="Cambria Math" panose="02040503050406030204" pitchFamily="18" charset="0"/>
                      </a:rPr>
                      <m:t>𝑥</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i="1" dirty="0">
                            <a:latin typeface="Cambria Math" panose="02040503050406030204" pitchFamily="18" charset="0"/>
                          </a:rPr>
                          <m:t>1</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i="1" dirty="0">
                            <a:latin typeface="Cambria Math" panose="02040503050406030204" pitchFamily="18" charset="0"/>
                          </a:rPr>
                          <m:t>2</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i="1" dirty="0">
                            <a:latin typeface="Cambria Math" panose="02040503050406030204" pitchFamily="18" charset="0"/>
                          </a:rPr>
                          <m:t>3</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i="1" dirty="0">
                            <a:latin typeface="Cambria Math" panose="02040503050406030204" pitchFamily="18" charset="0"/>
                          </a:rPr>
                          <m:t>𝑙</m:t>
                        </m:r>
                      </m:sub>
                    </m:sSub>
                    <m:r>
                      <a:rPr lang="en-US" i="1" dirty="0">
                        <a:latin typeface="Cambria Math" panose="02040503050406030204" pitchFamily="18" charset="0"/>
                      </a:rPr>
                      <m:t>=</m:t>
                    </m:r>
                    <m:r>
                      <a:rPr lang="en-US" i="1" dirty="0">
                        <a:latin typeface="Cambria Math" panose="02040503050406030204" pitchFamily="18" charset="0"/>
                      </a:rPr>
                      <m:t>𝑓</m:t>
                    </m:r>
                    <m:d>
                      <m:dPr>
                        <m:ctrlPr>
                          <a:rPr lang="en-US" i="1" dirty="0">
                            <a:latin typeface="Cambria Math" panose="02040503050406030204" pitchFamily="18" charset="0"/>
                          </a:rPr>
                        </m:ctrlPr>
                      </m:dPr>
                      <m:e>
                        <m:r>
                          <a:rPr lang="en-US" b="1" i="1" dirty="0">
                            <a:latin typeface="Cambria Math" panose="02040503050406030204" pitchFamily="18" charset="0"/>
                          </a:rPr>
                          <m:t>𝒘</m:t>
                        </m:r>
                      </m:e>
                    </m:d>
                  </m:oMath>
                </a14:m>
                <a:endParaRPr lang="en-US" dirty="0"/>
              </a:p>
              <a:p>
                <a:pPr lvl="1"/>
                <a:r>
                  <a:rPr lang="en-US" dirty="0"/>
                  <a:t>Now we can say: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acc>
                          <m:accPr>
                            <m:chr m:val="̂"/>
                            <m:ctrlPr>
                              <a:rPr lang="en-US" b="0" i="1" dirty="0" smtClean="0">
                                <a:latin typeface="Cambria Math" panose="02040503050406030204" pitchFamily="18" charset="0"/>
                              </a:rPr>
                            </m:ctrlPr>
                          </m:accPr>
                          <m:e>
                            <m:r>
                              <a:rPr lang="en-US" i="1">
                                <a:latin typeface="Cambria Math" panose="02040503050406030204" pitchFamily="18" charset="0"/>
                              </a:rPr>
                              <m:t>h</m:t>
                            </m:r>
                          </m:e>
                        </m:acc>
                      </m:e>
                      <m:sup>
                        <m:r>
                          <a:rPr lang="en-US" b="0" i="1" smtClean="0">
                            <a:latin typeface="Cambria Math" panose="02040503050406030204" pitchFamily="18" charset="0"/>
                          </a:rPr>
                          <m:t>(</m:t>
                        </m:r>
                        <m:r>
                          <a:rPr lang="en-US" b="0" i="1" smtClean="0">
                            <a:latin typeface="Cambria Math" panose="02040503050406030204" pitchFamily="18" charset="0"/>
                          </a:rPr>
                          <m:t>𝑙</m:t>
                        </m:r>
                        <m:r>
                          <a:rPr lang="en-US" b="0" i="1" smtClean="0">
                            <a:latin typeface="Cambria Math" panose="02040503050406030204" pitchFamily="18" charset="0"/>
                          </a:rPr>
                          <m:t>−1)</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𝑙</m:t>
                        </m:r>
                      </m:sub>
                    </m:sSub>
                  </m:oMath>
                </a14:m>
                <a:r>
                  <a:rPr lang="en-US" dirty="0"/>
                  <a:t> ( where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h</m:t>
                        </m:r>
                      </m:e>
                    </m:acc>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h</m:t>
                        </m:r>
                        <m:r>
                          <a:rPr lang="en-US" b="0" i="1" dirty="0" smtClean="0">
                            <a:latin typeface="Cambria Math" panose="02040503050406030204" pitchFamily="18" charset="0"/>
                          </a:rPr>
                          <m:t>−</m:t>
                        </m:r>
                        <m:r>
                          <a:rPr lang="en-US" b="0" i="1" dirty="0" smtClean="0">
                            <a:latin typeface="Cambria Math" panose="02040503050406030204" pitchFamily="18" charset="0"/>
                          </a:rPr>
                          <m:t>𝜇</m:t>
                        </m:r>
                      </m:num>
                      <m:den>
                        <m:r>
                          <m:rPr>
                            <m:lit/>
                          </m:rPr>
                          <a:rPr lang="en-US" b="0" i="1" dirty="0" smtClean="0">
                            <a:latin typeface="Cambria Math" panose="02040503050406030204" pitchFamily="18" charset="0"/>
                          </a:rPr>
                          <m:t> </m:t>
                        </m:r>
                        <m:r>
                          <a:rPr lang="en-US" b="0" i="1" dirty="0" smtClean="0">
                            <a:latin typeface="Cambria Math" panose="02040503050406030204" pitchFamily="18" charset="0"/>
                          </a:rPr>
                          <m:t>𝜎</m:t>
                        </m:r>
                      </m:den>
                    </m:f>
                  </m:oMath>
                </a14:m>
                <a:r>
                  <a:rPr lang="en-US" dirty="0"/>
                  <a:t> ) </a:t>
                </a:r>
              </a:p>
              <a:p>
                <a:pPr lvl="1"/>
                <a:r>
                  <a:rPr lang="en-US" dirty="0"/>
                  <a:t>The parameters at the lower layers have mostly no effect </a:t>
                </a:r>
              </a:p>
              <a:p>
                <a:r>
                  <a:rPr lang="en-US" dirty="0"/>
                  <a:t>In non-linear deep networks, </a:t>
                </a:r>
              </a:p>
              <a:p>
                <a:pPr lvl="1"/>
                <a:r>
                  <a:rPr lang="en-US" dirty="0"/>
                  <a:t>batch normalization acts to standardize only the mean and variance of each unit in order to stabilize learning, </a:t>
                </a:r>
                <a:r>
                  <a:rPr lang="en-US" dirty="0">
                    <a:solidFill>
                      <a:schemeClr val="accent1"/>
                    </a:solidFill>
                  </a:rPr>
                  <a:t>(first and second order statistics)</a:t>
                </a:r>
              </a:p>
              <a:p>
                <a:pPr lvl="1"/>
                <a:r>
                  <a:rPr lang="en-US" dirty="0"/>
                  <a:t>but allows the relationships between units and the nonlinear statistics of a single unit to change, </a:t>
                </a:r>
                <a:r>
                  <a:rPr lang="en-US" dirty="0">
                    <a:solidFill>
                      <a:schemeClr val="accent1"/>
                    </a:solidFill>
                  </a:rPr>
                  <a:t>(higher order statistics)</a:t>
                </a:r>
                <a:r>
                  <a:rPr lang="en-US" dirty="0"/>
                  <a:t> </a:t>
                </a:r>
              </a:p>
              <a:p>
                <a:endParaRPr lang="en-US" dirty="0"/>
              </a:p>
              <a:p>
                <a:endParaRPr lang="en-US" dirty="0"/>
              </a:p>
              <a:p>
                <a:endParaRPr lang="en-US" dirty="0"/>
              </a:p>
              <a:p>
                <a:pPr lvl="1"/>
                <a:endParaRPr lang="en-LB" dirty="0"/>
              </a:p>
            </p:txBody>
          </p:sp>
        </mc:Choice>
        <mc:Fallback xmlns="">
          <p:sp>
            <p:nvSpPr>
              <p:cNvPr id="3" name="Text Placeholder 2">
                <a:extLst>
                  <a:ext uri="{FF2B5EF4-FFF2-40B4-BE49-F238E27FC236}">
                    <a16:creationId xmlns:a16="http://schemas.microsoft.com/office/drawing/2014/main" id="{26BA53F3-0837-7A4A-8100-3B8CB73F7636}"/>
                  </a:ext>
                </a:extLst>
              </p:cNvPr>
              <p:cNvSpPr>
                <a:spLocks noGrp="1" noRot="1" noChangeAspect="1" noMove="1" noResize="1" noEditPoints="1" noAdjustHandles="1" noChangeArrowheads="1" noChangeShapeType="1" noTextEdit="1"/>
              </p:cNvSpPr>
              <p:nvPr>
                <p:ph type="body" idx="1"/>
              </p:nvPr>
            </p:nvSpPr>
            <p:spPr>
              <a:blipFill>
                <a:blip r:embed="rId2"/>
                <a:stretch>
                  <a:fillRect l="-686" t="-1887"/>
                </a:stretch>
              </a:blipFill>
            </p:spPr>
            <p:txBody>
              <a:bodyPr/>
              <a:lstStyle/>
              <a:p>
                <a:r>
                  <a:rPr lang="en-LB">
                    <a:noFill/>
                  </a:rPr>
                  <a:t> </a:t>
                </a:r>
              </a:p>
            </p:txBody>
          </p:sp>
        </mc:Fallback>
      </mc:AlternateContent>
    </p:spTree>
    <p:extLst>
      <p:ext uri="{BB962C8B-B14F-4D97-AF65-F5344CB8AC3E}">
        <p14:creationId xmlns:p14="http://schemas.microsoft.com/office/powerpoint/2010/main" val="256715244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B49E1-4153-BD47-9891-5D9122BFF538}"/>
              </a:ext>
            </a:extLst>
          </p:cNvPr>
          <p:cNvSpPr>
            <a:spLocks noGrp="1"/>
          </p:cNvSpPr>
          <p:nvPr>
            <p:ph type="title"/>
          </p:nvPr>
        </p:nvSpPr>
        <p:spPr/>
        <p:txBody>
          <a:bodyPr>
            <a:normAutofit fontScale="90000"/>
          </a:bodyPr>
          <a:lstStyle/>
          <a:p>
            <a:r>
              <a:rPr lang="en-LB" sz="4800" dirty="0"/>
              <a:t>Batch normalization </a:t>
            </a:r>
            <a:br>
              <a:rPr lang="en-LB" sz="4800" dirty="0"/>
            </a:br>
            <a:r>
              <a:rPr lang="en-LB" sz="4800" dirty="0"/>
              <a:t>expressive power</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FF9B462-2AED-7F4B-88BC-02C24A5141D0}"/>
                  </a:ext>
                </a:extLst>
              </p:cNvPr>
              <p:cNvSpPr>
                <a:spLocks noGrp="1"/>
              </p:cNvSpPr>
              <p:nvPr>
                <p:ph type="body" idx="1"/>
              </p:nvPr>
            </p:nvSpPr>
            <p:spPr>
              <a:xfrm>
                <a:off x="952500" y="2603500"/>
                <a:ext cx="11099800" cy="2273300"/>
              </a:xfrm>
            </p:spPr>
            <p:txBody>
              <a:bodyPr>
                <a:normAutofit fontScale="77500" lnSpcReduction="20000"/>
              </a:bodyPr>
              <a:lstStyle/>
              <a:p>
                <a:r>
                  <a:rPr lang="en-US" dirty="0"/>
                  <a:t>T</a:t>
                </a:r>
                <a:r>
                  <a:rPr lang="en-LB" dirty="0"/>
                  <a:t>o maintain the expressive power, we replace </a:t>
                </a:r>
                <a14:m>
                  <m:oMath xmlns:m="http://schemas.openxmlformats.org/officeDocument/2006/math">
                    <m:r>
                      <a:rPr lang="en-US" b="1" i="1" smtClean="0">
                        <a:latin typeface="Cambria Math" panose="02040503050406030204" pitchFamily="18" charset="0"/>
                      </a:rPr>
                      <m:t>𝑯</m:t>
                    </m:r>
                  </m:oMath>
                </a14:m>
                <a:r>
                  <a:rPr lang="en-LB" b="1" dirty="0"/>
                  <a:t> </a:t>
                </a:r>
                <a:r>
                  <a:rPr lang="en-LB" dirty="0"/>
                  <a:t>by: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𝜸</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𝑯</m:t>
                          </m:r>
                        </m:e>
                        <m:sup>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𝜷</m:t>
                      </m:r>
                    </m:oMath>
                  </m:oMathPara>
                </a14:m>
                <a:endParaRPr lang="en-LB" b="1" dirty="0"/>
              </a:p>
              <a:p>
                <a:pPr lvl="1"/>
                <a:r>
                  <a:rPr lang="en-US" dirty="0"/>
                  <a:t>W</a:t>
                </a:r>
                <a:r>
                  <a:rPr lang="en-LB" dirty="0"/>
                  <a:t>e can represent the same family of functions of the input as the old parametrization </a:t>
                </a:r>
              </a:p>
              <a:p>
                <a:pPr lvl="1"/>
                <a:r>
                  <a:rPr lang="en-US" dirty="0"/>
                  <a:t>A</a:t>
                </a:r>
                <a:r>
                  <a:rPr lang="en-LB" dirty="0"/>
                  <a:t>nd have different learning dynamics in the same time  </a:t>
                </a:r>
              </a:p>
            </p:txBody>
          </p:sp>
        </mc:Choice>
        <mc:Fallback xmlns="">
          <p:sp>
            <p:nvSpPr>
              <p:cNvPr id="3" name="Text Placeholder 2">
                <a:extLst>
                  <a:ext uri="{FF2B5EF4-FFF2-40B4-BE49-F238E27FC236}">
                    <a16:creationId xmlns:a16="http://schemas.microsoft.com/office/drawing/2014/main" id="{DFF9B462-2AED-7F4B-88BC-02C24A5141D0}"/>
                  </a:ext>
                </a:extLst>
              </p:cNvPr>
              <p:cNvSpPr>
                <a:spLocks noGrp="1" noRot="1" noChangeAspect="1" noMove="1" noResize="1" noEditPoints="1" noAdjustHandles="1" noChangeArrowheads="1" noChangeShapeType="1" noTextEdit="1"/>
              </p:cNvSpPr>
              <p:nvPr>
                <p:ph type="body" idx="1"/>
              </p:nvPr>
            </p:nvSpPr>
            <p:spPr>
              <a:xfrm>
                <a:off x="952500" y="2603500"/>
                <a:ext cx="11099800" cy="2273300"/>
              </a:xfrm>
              <a:blipFill>
                <a:blip r:embed="rId2"/>
                <a:stretch>
                  <a:fillRect l="-686" t="-5556" b="-4444"/>
                </a:stretch>
              </a:blipFill>
            </p:spPr>
            <p:txBody>
              <a:bodyPr/>
              <a:lstStyle/>
              <a:p>
                <a:r>
                  <a:rPr lang="en-LB">
                    <a:noFill/>
                  </a:rPr>
                  <a:t> </a:t>
                </a:r>
              </a:p>
            </p:txBody>
          </p:sp>
        </mc:Fallback>
      </mc:AlternateContent>
      <p:pic>
        <p:nvPicPr>
          <p:cNvPr id="4" name="Image" descr="Image">
            <a:extLst>
              <a:ext uri="{FF2B5EF4-FFF2-40B4-BE49-F238E27FC236}">
                <a16:creationId xmlns:a16="http://schemas.microsoft.com/office/drawing/2014/main" id="{ECBBCB7B-3FC0-2947-996C-C08196B2BF48}"/>
              </a:ext>
            </a:extLst>
          </p:cNvPr>
          <p:cNvPicPr>
            <a:picLocks noChangeAspect="1"/>
          </p:cNvPicPr>
          <p:nvPr/>
        </p:nvPicPr>
        <p:blipFill>
          <a:blip r:embed="rId3"/>
          <a:stretch>
            <a:fillRect/>
          </a:stretch>
        </p:blipFill>
        <p:spPr>
          <a:xfrm>
            <a:off x="4497362" y="5398359"/>
            <a:ext cx="4010076" cy="3866068"/>
          </a:xfrm>
          <a:prstGeom prst="rect">
            <a:avLst/>
          </a:prstGeom>
          <a:ln w="12700">
            <a:miter lim="400000"/>
          </a:ln>
        </p:spPr>
      </p:pic>
      <p:sp>
        <p:nvSpPr>
          <p:cNvPr id="5" name="“Batch Normalization: Accelerating Deep…">
            <a:extLst>
              <a:ext uri="{FF2B5EF4-FFF2-40B4-BE49-F238E27FC236}">
                <a16:creationId xmlns:a16="http://schemas.microsoft.com/office/drawing/2014/main" id="{9203FFFB-4E5F-D04F-B63B-F24E0BBBA759}"/>
              </a:ext>
            </a:extLst>
          </p:cNvPr>
          <p:cNvSpPr txBox="1"/>
          <p:nvPr/>
        </p:nvSpPr>
        <p:spPr>
          <a:xfrm>
            <a:off x="9039069" y="8518500"/>
            <a:ext cx="4179766" cy="790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p>
            <a:pPr>
              <a:defRPr sz="3200">
                <a:latin typeface="Helvetica"/>
                <a:ea typeface="Helvetica"/>
                <a:cs typeface="Helvetica"/>
                <a:sym typeface="Helvetica"/>
              </a:defRPr>
            </a:pPr>
            <a:r>
              <a:rPr sz="1400" dirty="0"/>
              <a:t>“Batch Normalization: Accelerating Deep</a:t>
            </a:r>
          </a:p>
          <a:p>
            <a:pPr>
              <a:defRPr sz="3200">
                <a:latin typeface="Helvetica"/>
                <a:ea typeface="Helvetica"/>
                <a:cs typeface="Helvetica"/>
                <a:sym typeface="Helvetica"/>
              </a:defRPr>
            </a:pPr>
            <a:r>
              <a:rPr sz="1400" dirty="0"/>
              <a:t>Network Training by Reducing Internal</a:t>
            </a:r>
          </a:p>
          <a:p>
            <a:pPr>
              <a:defRPr sz="3200">
                <a:latin typeface="Helvetica"/>
                <a:ea typeface="Helvetica"/>
                <a:cs typeface="Helvetica"/>
                <a:sym typeface="Helvetica"/>
              </a:defRPr>
            </a:pPr>
            <a:r>
              <a:rPr sz="1400" dirty="0"/>
              <a:t>Covariate Shift,” </a:t>
            </a:r>
            <a:r>
              <a:rPr sz="1400" dirty="0" err="1"/>
              <a:t>Ioffe</a:t>
            </a:r>
            <a:r>
              <a:rPr sz="1400" dirty="0"/>
              <a:t> and </a:t>
            </a:r>
            <a:r>
              <a:rPr sz="1400" dirty="0" err="1"/>
              <a:t>Szegedy</a:t>
            </a:r>
            <a:r>
              <a:rPr sz="1400" dirty="0"/>
              <a:t> 2015</a:t>
            </a:r>
          </a:p>
        </p:txBody>
      </p:sp>
      <p:sp>
        <p:nvSpPr>
          <p:cNvPr id="6" name="2">
            <a:extLst>
              <a:ext uri="{FF2B5EF4-FFF2-40B4-BE49-F238E27FC236}">
                <a16:creationId xmlns:a16="http://schemas.microsoft.com/office/drawing/2014/main" id="{D9AAD2E7-D23E-A348-BB86-06C03FCAFBCD}"/>
              </a:ext>
            </a:extLst>
          </p:cNvPr>
          <p:cNvSpPr txBox="1"/>
          <p:nvPr/>
        </p:nvSpPr>
        <p:spPr>
          <a:xfrm>
            <a:off x="8138576" y="7809500"/>
            <a:ext cx="423118" cy="51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defRPr>
                <a:latin typeface="Helvetica"/>
                <a:ea typeface="Helvetica"/>
                <a:cs typeface="Helvetica"/>
                <a:sym typeface="Helvetica"/>
              </a:defRPr>
            </a:lvl1pPr>
          </a:lstStyle>
          <a:p>
            <a:r>
              <a:rPr sz="2400" dirty="0"/>
              <a:t>2</a:t>
            </a:r>
          </a:p>
        </p:txBody>
      </p:sp>
      <p:cxnSp>
        <p:nvCxnSpPr>
          <p:cNvPr id="8" name="Straight Arrow Connector 7">
            <a:extLst>
              <a:ext uri="{FF2B5EF4-FFF2-40B4-BE49-F238E27FC236}">
                <a16:creationId xmlns:a16="http://schemas.microsoft.com/office/drawing/2014/main" id="{D254E45C-3323-744B-90C2-F708B824BFE0}"/>
              </a:ext>
            </a:extLst>
          </p:cNvPr>
          <p:cNvCxnSpPr>
            <a:cxnSpLocks/>
          </p:cNvCxnSpPr>
          <p:nvPr/>
        </p:nvCxnSpPr>
        <p:spPr>
          <a:xfrm>
            <a:off x="1768839" y="7330190"/>
            <a:ext cx="2674267" cy="479310"/>
          </a:xfrm>
          <a:prstGeom prst="straightConnector1">
            <a:avLst/>
          </a:prstGeom>
          <a:noFill/>
          <a:ln w="381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9" name="TextBox 8">
            <a:extLst>
              <a:ext uri="{FF2B5EF4-FFF2-40B4-BE49-F238E27FC236}">
                <a16:creationId xmlns:a16="http://schemas.microsoft.com/office/drawing/2014/main" id="{D6CD1B26-2DC3-3442-8DC7-089DDC7CAC64}"/>
              </a:ext>
            </a:extLst>
          </p:cNvPr>
          <p:cNvSpPr txBox="1"/>
          <p:nvPr/>
        </p:nvSpPr>
        <p:spPr>
          <a:xfrm>
            <a:off x="209862" y="6240427"/>
            <a:ext cx="1948722"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accent1"/>
                </a:solidFill>
                <a:effectLst/>
                <a:uFillTx/>
                <a:latin typeface="Helvetica"/>
                <a:ea typeface="Helvetica"/>
                <a:cs typeface="Helvetica"/>
                <a:sym typeface="Helvetica"/>
              </a:rPr>
              <a:t>Checkpoint with </a:t>
            </a:r>
          </a:p>
          <a:p>
            <a:pPr marL="0" marR="0" indent="0" algn="ctr" defTabSz="5842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a:ln>
                  <a:noFill/>
                </a:ln>
                <a:solidFill>
                  <a:schemeClr val="accent1"/>
                </a:solidFill>
                <a:effectLst/>
                <a:uFillTx/>
                <a:latin typeface="Helvetica"/>
                <a:ea typeface="Helvetica"/>
                <a:cs typeface="Helvetica"/>
                <a:sym typeface="Helvetica"/>
              </a:rPr>
              <a:t>M</a:t>
            </a:r>
            <a:r>
              <a:rPr kumimoji="0" lang="en-LB" sz="2400" b="0" i="0" u="none" strike="noStrike" cap="none" spc="0" normalizeH="0" baseline="0" dirty="0">
                <a:ln>
                  <a:noFill/>
                </a:ln>
                <a:solidFill>
                  <a:schemeClr val="accent1"/>
                </a:solidFill>
                <a:effectLst/>
                <a:uFillTx/>
                <a:latin typeface="Helvetica"/>
                <a:ea typeface="Helvetica"/>
                <a:cs typeface="Helvetica"/>
                <a:sym typeface="Helvetica"/>
              </a:rPr>
              <a:t>ean 0,</a:t>
            </a:r>
          </a:p>
          <a:p>
            <a:pPr marL="0" marR="0" indent="0" algn="ctr" defTabSz="584200" rtl="0" fontAlgn="auto" latinLnBrk="0" hangingPunct="0">
              <a:lnSpc>
                <a:spcPct val="100000"/>
              </a:lnSpc>
              <a:spcBef>
                <a:spcPts val="0"/>
              </a:spcBef>
              <a:spcAft>
                <a:spcPts val="0"/>
              </a:spcAft>
              <a:buClrTx/>
              <a:buSzTx/>
              <a:buFontTx/>
              <a:buNone/>
              <a:tabLst/>
            </a:pPr>
            <a:r>
              <a:rPr lang="en-US" sz="2400" dirty="0">
                <a:solidFill>
                  <a:schemeClr val="accent1"/>
                </a:solidFill>
              </a:rPr>
              <a:t>S</a:t>
            </a:r>
            <a:r>
              <a:rPr lang="en-LB" sz="2400" dirty="0">
                <a:solidFill>
                  <a:schemeClr val="accent1"/>
                </a:solidFill>
              </a:rPr>
              <a:t>tddev 1</a:t>
            </a:r>
            <a:endParaRPr kumimoji="0" lang="en-LB" sz="2400" b="0" i="0" u="none" strike="noStrike" cap="none" spc="0" normalizeH="0" baseline="0" dirty="0">
              <a:ln>
                <a:noFill/>
              </a:ln>
              <a:solidFill>
                <a:schemeClr val="accent1"/>
              </a:solidFill>
              <a:effectLst/>
              <a:uFillTx/>
              <a:sym typeface="Helvetica"/>
            </a:endParaRPr>
          </a:p>
        </p:txBody>
      </p:sp>
    </p:spTree>
    <p:extLst>
      <p:ext uri="{BB962C8B-B14F-4D97-AF65-F5344CB8AC3E}">
        <p14:creationId xmlns:p14="http://schemas.microsoft.com/office/powerpoint/2010/main" val="75445580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9BCB-F63F-DD4B-8C9E-7864AFAA45A8}"/>
              </a:ext>
            </a:extLst>
          </p:cNvPr>
          <p:cNvSpPr>
            <a:spLocks noGrp="1"/>
          </p:cNvSpPr>
          <p:nvPr>
            <p:ph type="title"/>
          </p:nvPr>
        </p:nvSpPr>
        <p:spPr/>
        <p:txBody>
          <a:bodyPr/>
          <a:lstStyle/>
          <a:p>
            <a:r>
              <a:rPr lang="en-US" dirty="0"/>
              <a:t>C</a:t>
            </a:r>
            <a:r>
              <a:rPr lang="en-LB" dirty="0"/>
              <a:t>oordinate descent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EE59373-F14F-7541-B848-CB1657111630}"/>
                  </a:ext>
                </a:extLst>
              </p:cNvPr>
              <p:cNvSpPr>
                <a:spLocks noGrp="1"/>
              </p:cNvSpPr>
              <p:nvPr>
                <p:ph type="body" idx="1"/>
              </p:nvPr>
            </p:nvSpPr>
            <p:spPr>
              <a:xfrm>
                <a:off x="952500" y="2171700"/>
                <a:ext cx="11099800" cy="5848038"/>
              </a:xfrm>
            </p:spPr>
            <p:txBody>
              <a:bodyPr>
                <a:normAutofit fontScale="85000" lnSpcReduction="10000"/>
              </a:bodyPr>
              <a:lstStyle/>
              <a:p>
                <a:r>
                  <a:rPr lang="en-US" dirty="0"/>
                  <a:t>We minimize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m:t>
                    </m:r>
                  </m:oMath>
                </a14:m>
                <a:r>
                  <a:rPr lang="en-US" dirty="0"/>
                  <a:t> with respect to a single variable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m:t>
                        </m:r>
                      </m:sub>
                    </m:sSub>
                  </m:oMath>
                </a14:m>
                <a:r>
                  <a:rPr lang="en-US" dirty="0"/>
                  <a:t>, then minimize it with respect to another variable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𝑗</m:t>
                        </m:r>
                      </m:sub>
                    </m:sSub>
                  </m:oMath>
                </a14:m>
                <a:r>
                  <a:rPr lang="en-US" dirty="0"/>
                  <a:t> and so on,</a:t>
                </a:r>
              </a:p>
              <a:p>
                <a:r>
                  <a:rPr lang="en-US" dirty="0">
                    <a:solidFill>
                      <a:schemeClr val="accent1"/>
                    </a:solidFill>
                  </a:rPr>
                  <a:t>Block coordinate descent </a:t>
                </a:r>
                <a:r>
                  <a:rPr lang="en-US" dirty="0"/>
                  <a:t>refers to minimizing with respect to a subset of the variables simultaneously</a:t>
                </a:r>
              </a:p>
              <a:p>
                <a:r>
                  <a:rPr lang="en-US" dirty="0"/>
                  <a:t>Example: sparse coding</a:t>
                </a:r>
              </a:p>
              <a:p>
                <a:r>
                  <a:rPr lang="en-US" dirty="0"/>
                  <a:t>Find </a:t>
                </a:r>
                <a14:m>
                  <m:oMath xmlns:m="http://schemas.openxmlformats.org/officeDocument/2006/math">
                    <m:r>
                      <a:rPr lang="en-US" b="0" i="1" smtClean="0">
                        <a:latin typeface="Cambria Math" panose="02040503050406030204" pitchFamily="18" charset="0"/>
                      </a:rPr>
                      <m:t>𝑊</m:t>
                    </m:r>
                  </m:oMath>
                </a14:m>
                <a:r>
                  <a:rPr lang="en-US" dirty="0"/>
                  <a:t> that can linearly decode a matrix of activation values </a:t>
                </a:r>
                <a14:m>
                  <m:oMath xmlns:m="http://schemas.openxmlformats.org/officeDocument/2006/math">
                    <m:r>
                      <a:rPr lang="en-US" i="1" dirty="0" smtClean="0">
                        <a:latin typeface="Cambria Math" panose="02040503050406030204" pitchFamily="18" charset="0"/>
                      </a:rPr>
                      <m:t>𝐻</m:t>
                    </m:r>
                  </m:oMath>
                </a14:m>
                <a:r>
                  <a:rPr lang="en-US" dirty="0"/>
                  <a:t> to reconstruct the training set </a:t>
                </a:r>
                <a14:m>
                  <m:oMath xmlns:m="http://schemas.openxmlformats.org/officeDocument/2006/math">
                    <m:r>
                      <a:rPr lang="en-US" b="0" i="1" smtClean="0">
                        <a:latin typeface="Cambria Math" panose="02040503050406030204" pitchFamily="18" charset="0"/>
                      </a:rPr>
                      <m:t>𝑋</m:t>
                    </m:r>
                  </m:oMath>
                </a14:m>
                <a:r>
                  <a:rPr lang="en-US" dirty="0"/>
                  <a:t>.</a:t>
                </a:r>
              </a:p>
              <a:p>
                <a:pPr lvl="1"/>
                <a:r>
                  <a:rPr lang="en-US" dirty="0"/>
                  <a:t>we can divide the inputs to the training algorithm into two sets: </a:t>
                </a:r>
              </a:p>
              <a:p>
                <a:pPr lvl="2"/>
                <a:r>
                  <a:rPr lang="en-US" dirty="0"/>
                  <a:t>the dictionary parameters W</a:t>
                </a:r>
              </a:p>
              <a:p>
                <a:pPr lvl="2"/>
                <a:r>
                  <a:rPr lang="en-US" dirty="0"/>
                  <a:t>and the code representations H .</a:t>
                </a:r>
              </a:p>
              <a:p>
                <a:pPr marL="444500" lvl="1" indent="0">
                  <a:buNone/>
                </a:pPr>
                <a:endParaRPr lang="en-US" dirty="0"/>
              </a:p>
              <a:p>
                <a:endParaRPr lang="en-US" dirty="0"/>
              </a:p>
              <a:p>
                <a:endParaRPr lang="en-US" dirty="0"/>
              </a:p>
              <a:p>
                <a:endParaRPr lang="en-LB" dirty="0"/>
              </a:p>
            </p:txBody>
          </p:sp>
        </mc:Choice>
        <mc:Fallback xmlns="">
          <p:sp>
            <p:nvSpPr>
              <p:cNvPr id="3" name="Text Placeholder 2">
                <a:extLst>
                  <a:ext uri="{FF2B5EF4-FFF2-40B4-BE49-F238E27FC236}">
                    <a16:creationId xmlns:a16="http://schemas.microsoft.com/office/drawing/2014/main" id="{9EE59373-F14F-7541-B848-CB1657111630}"/>
                  </a:ext>
                </a:extLst>
              </p:cNvPr>
              <p:cNvSpPr>
                <a:spLocks noGrp="1" noRot="1" noChangeAspect="1" noMove="1" noResize="1" noEditPoints="1" noAdjustHandles="1" noChangeArrowheads="1" noChangeShapeType="1" noTextEdit="1"/>
              </p:cNvSpPr>
              <p:nvPr>
                <p:ph type="body" idx="1"/>
              </p:nvPr>
            </p:nvSpPr>
            <p:spPr>
              <a:xfrm>
                <a:off x="952500" y="2171700"/>
                <a:ext cx="11099800" cy="5848038"/>
              </a:xfrm>
              <a:blipFill>
                <a:blip r:embed="rId3"/>
                <a:stretch>
                  <a:fillRect l="-800" t="-1952" r="-1257" b="-1302"/>
                </a:stretch>
              </a:blipFill>
            </p:spPr>
            <p:txBody>
              <a:bodyPr/>
              <a:lstStyle/>
              <a:p>
                <a:r>
                  <a:rPr lang="en-LB">
                    <a:noFill/>
                  </a:rPr>
                  <a:t> </a:t>
                </a:r>
              </a:p>
            </p:txBody>
          </p:sp>
        </mc:Fallback>
      </mc:AlternateContent>
      <p:pic>
        <p:nvPicPr>
          <p:cNvPr id="4" name="Picture 3">
            <a:extLst>
              <a:ext uri="{FF2B5EF4-FFF2-40B4-BE49-F238E27FC236}">
                <a16:creationId xmlns:a16="http://schemas.microsoft.com/office/drawing/2014/main" id="{F9423309-DF24-E249-8E7B-8B6F3059FB24}"/>
              </a:ext>
            </a:extLst>
          </p:cNvPr>
          <p:cNvPicPr>
            <a:picLocks noChangeAspect="1"/>
          </p:cNvPicPr>
          <p:nvPr/>
        </p:nvPicPr>
        <p:blipFill>
          <a:blip r:embed="rId4"/>
          <a:stretch>
            <a:fillRect/>
          </a:stretch>
        </p:blipFill>
        <p:spPr>
          <a:xfrm>
            <a:off x="2106034" y="8166100"/>
            <a:ext cx="8792731" cy="1447799"/>
          </a:xfrm>
          <a:prstGeom prst="rect">
            <a:avLst/>
          </a:prstGeom>
        </p:spPr>
      </p:pic>
    </p:spTree>
    <p:extLst>
      <p:ext uri="{BB962C8B-B14F-4D97-AF65-F5344CB8AC3E}">
        <p14:creationId xmlns:p14="http://schemas.microsoft.com/office/powerpoint/2010/main" val="415043572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186B-5947-E248-B8A3-3BB62DE733AA}"/>
              </a:ext>
            </a:extLst>
          </p:cNvPr>
          <p:cNvSpPr>
            <a:spLocks noGrp="1"/>
          </p:cNvSpPr>
          <p:nvPr>
            <p:ph type="title"/>
          </p:nvPr>
        </p:nvSpPr>
        <p:spPr/>
        <p:txBody>
          <a:bodyPr/>
          <a:lstStyle/>
          <a:p>
            <a:r>
              <a:rPr lang="en-US" dirty="0"/>
              <a:t>P</a:t>
            </a:r>
            <a:r>
              <a:rPr lang="en-LB" dirty="0"/>
              <a:t>olyak averaging</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F2A430D3-8974-3845-AE62-8BFF8D440921}"/>
                  </a:ext>
                </a:extLst>
              </p:cNvPr>
              <p:cNvSpPr>
                <a:spLocks noGrp="1"/>
              </p:cNvSpPr>
              <p:nvPr>
                <p:ph type="body" idx="1"/>
              </p:nvPr>
            </p:nvSpPr>
            <p:spPr/>
            <p:txBody>
              <a:bodyPr>
                <a:normAutofit fontScale="70000" lnSpcReduction="20000"/>
              </a:bodyPr>
              <a:lstStyle/>
              <a:p>
                <a:r>
                  <a:rPr lang="en-US" dirty="0"/>
                  <a:t>Polyak averaging consists of averaging together several points in the trajectory through parameter space visited by an optimization algorithm. </a:t>
                </a:r>
              </a:p>
              <a:p>
                <a:r>
                  <a:rPr lang="en-US" dirty="0"/>
                  <a:t>If </a:t>
                </a:r>
                <a14:m>
                  <m:oMath xmlns:m="http://schemas.openxmlformats.org/officeDocument/2006/math">
                    <m:r>
                      <a:rPr lang="en-US" i="1" dirty="0" smtClean="0">
                        <a:latin typeface="Cambria Math" panose="02040503050406030204" pitchFamily="18" charset="0"/>
                      </a:rPr>
                      <m:t>𝑡</m:t>
                    </m:r>
                  </m:oMath>
                </a14:m>
                <a:r>
                  <a:rPr lang="en-US" dirty="0"/>
                  <a:t> iterations of gradient descent visit points </a:t>
                </a:r>
                <a14:m>
                  <m:oMath xmlns:m="http://schemas.openxmlformats.org/officeDocument/2006/math">
                    <m:sSup>
                      <m:sSupPr>
                        <m:ctrlPr>
                          <a:rPr lang="en-US" b="0" i="1" dirty="0" smtClean="0">
                            <a:latin typeface="Cambria Math" panose="02040503050406030204" pitchFamily="18" charset="0"/>
                          </a:rPr>
                        </m:ctrlPr>
                      </m:sSupPr>
                      <m:e>
                        <m:r>
                          <a:rPr lang="el-GR" i="1" dirty="0" smtClean="0">
                            <a:latin typeface="Cambria Math" panose="02040503050406030204" pitchFamily="18" charset="0"/>
                          </a:rPr>
                          <m:t>𝜃</m:t>
                        </m:r>
                      </m:e>
                      <m:sup>
                        <m:d>
                          <m:dPr>
                            <m:ctrlPr>
                              <a:rPr lang="el-GR" i="1" dirty="0" smtClean="0">
                                <a:latin typeface="Cambria Math" panose="02040503050406030204" pitchFamily="18" charset="0"/>
                              </a:rPr>
                            </m:ctrlPr>
                          </m:dPr>
                          <m:e>
                            <m:r>
                              <a:rPr lang="el-GR" i="1" dirty="0" smtClean="0">
                                <a:latin typeface="Cambria Math" panose="02040503050406030204" pitchFamily="18" charset="0"/>
                              </a:rPr>
                              <m:t>1</m:t>
                            </m:r>
                          </m:e>
                        </m:d>
                      </m:sup>
                    </m:sSup>
                    <m:r>
                      <a:rPr lang="el-GR" i="1" dirty="0" smtClean="0">
                        <a:latin typeface="Cambria Math" panose="02040503050406030204" pitchFamily="18" charset="0"/>
                      </a:rPr>
                      <m:t>, </m:t>
                    </m:r>
                    <m:r>
                      <a:rPr lang="en-US" b="0" i="1" dirty="0" smtClean="0">
                        <a:latin typeface="Cambria Math" panose="02040503050406030204" pitchFamily="18" charset="0"/>
                      </a:rPr>
                      <m:t>…</m:t>
                    </m:r>
                    <m:r>
                      <a:rPr lang="el-GR"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l-GR" i="1" dirty="0" smtClean="0">
                            <a:latin typeface="Cambria Math" panose="02040503050406030204" pitchFamily="18" charset="0"/>
                          </a:rPr>
                          <m:t>𝜃</m:t>
                        </m:r>
                      </m:e>
                      <m:sup>
                        <m:r>
                          <a:rPr lang="en-US" b="0" i="1" dirty="0" smtClean="0">
                            <a:latin typeface="Cambria Math" panose="02040503050406030204" pitchFamily="18" charset="0"/>
                          </a:rPr>
                          <m:t>(</m:t>
                        </m:r>
                        <m:r>
                          <a:rPr lang="en-US" i="1" dirty="0">
                            <a:latin typeface="Cambria Math" panose="02040503050406030204" pitchFamily="18" charset="0"/>
                          </a:rPr>
                          <m:t>𝑡</m:t>
                        </m:r>
                        <m:r>
                          <a:rPr lang="en-US" b="0" i="1" dirty="0" smtClean="0">
                            <a:latin typeface="Cambria Math" panose="02040503050406030204" pitchFamily="18" charset="0"/>
                          </a:rPr>
                          <m:t>)</m:t>
                        </m:r>
                      </m:sup>
                    </m:sSup>
                  </m:oMath>
                </a14:m>
                <a:r>
                  <a:rPr lang="en-US" dirty="0"/>
                  <a:t>, then the output of the </a:t>
                </a:r>
                <a:r>
                  <a:rPr lang="en-US" dirty="0" err="1"/>
                  <a:t>Polyak</a:t>
                </a:r>
                <a:r>
                  <a:rPr lang="en-US" dirty="0"/>
                  <a:t> averaging algorithm is</a:t>
                </a:r>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e>
                        <m: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𝑡</m:t>
                              </m:r>
                            </m:e>
                          </m:d>
                        </m:sup>
                      </m:sSup>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𝑡</m:t>
                          </m:r>
                        </m:den>
                      </m:f>
                      <m:nary>
                        <m:naryPr>
                          <m:chr m:val="∑"/>
                          <m:supHide m:val="on"/>
                          <m:ctrlPr>
                            <a:rPr lang="en-US" i="1" dirty="0">
                              <a:latin typeface="Cambria Math" panose="02040503050406030204" pitchFamily="18" charset="0"/>
                            </a:rPr>
                          </m:ctrlPr>
                        </m:naryPr>
                        <m:sub>
                          <m:r>
                            <a:rPr lang="en-US" i="1" dirty="0">
                              <a:latin typeface="Cambria Math" panose="02040503050406030204" pitchFamily="18" charset="0"/>
                            </a:rPr>
                            <m:t>𝑖</m:t>
                          </m:r>
                        </m:sub>
                        <m:sup/>
                        <m:e>
                          <m:sSup>
                            <m:sSupPr>
                              <m:ctrlPr>
                                <a:rPr lang="en-US" b="0" i="1" dirty="0" smtClean="0">
                                  <a:latin typeface="Cambria Math" panose="02040503050406030204" pitchFamily="18" charset="0"/>
                                </a:rPr>
                              </m:ctrlPr>
                            </m:sSupPr>
                            <m:e>
                              <m:acc>
                                <m:accPr>
                                  <m:chr m:val="̂"/>
                                  <m:ctrlPr>
                                    <a:rPr lang="en-US" i="1" dirty="0">
                                      <a:latin typeface="Cambria Math" panose="02040503050406030204" pitchFamily="18" charset="0"/>
                                    </a:rPr>
                                  </m:ctrlPr>
                                </m:accPr>
                                <m:e>
                                  <m:r>
                                    <a:rPr lang="en-US" i="1" dirty="0">
                                      <a:latin typeface="Cambria Math" panose="02040503050406030204" pitchFamily="18" charset="0"/>
                                    </a:rPr>
                                    <m:t>𝜃</m:t>
                                  </m:r>
                                </m:e>
                              </m:acc>
                            </m:e>
                            <m: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𝑖</m:t>
                                  </m:r>
                                </m:e>
                              </m:d>
                            </m:sup>
                          </m:sSup>
                        </m:e>
                      </m:nary>
                    </m:oMath>
                  </m:oMathPara>
                </a14:m>
                <a:endParaRPr lang="en-US" dirty="0"/>
              </a:p>
              <a:p>
                <a:r>
                  <a:rPr lang="en-US" dirty="0"/>
                  <a:t>On some problem classes, such as gradient descent applied to convex problems, this approach has strong convergence guarantees. </a:t>
                </a:r>
              </a:p>
              <a:p>
                <a:r>
                  <a:rPr lang="en-US" dirty="0"/>
                  <a:t>When applied to neural networks, its justification is more heuristic, but it performs well in practice. </a:t>
                </a:r>
              </a:p>
              <a:p>
                <a:r>
                  <a:rPr lang="en-US" dirty="0"/>
                  <a:t>The basic idea is that the optimization algorithm may leap back and forth across a valley several times without ever visiting a point near the bottom of the valley. </a:t>
                </a:r>
              </a:p>
              <a:p>
                <a:r>
                  <a:rPr lang="en-US" dirty="0"/>
                  <a:t>The average of all of the locations on either side should be close to the bottom of the valley though. </a:t>
                </a:r>
              </a:p>
              <a:p>
                <a:r>
                  <a:rPr lang="en-US" dirty="0"/>
                  <a:t>We can also use the running average: </a:t>
                </a:r>
              </a:p>
            </p:txBody>
          </p:sp>
        </mc:Choice>
        <mc:Fallback xmlns="">
          <p:sp>
            <p:nvSpPr>
              <p:cNvPr id="3" name="Text Placeholder 2">
                <a:extLst>
                  <a:ext uri="{FF2B5EF4-FFF2-40B4-BE49-F238E27FC236}">
                    <a16:creationId xmlns:a16="http://schemas.microsoft.com/office/drawing/2014/main" id="{F2A430D3-8974-3845-AE62-8BFF8D440921}"/>
                  </a:ext>
                </a:extLst>
              </p:cNvPr>
              <p:cNvSpPr>
                <a:spLocks noGrp="1" noRot="1" noChangeAspect="1" noMove="1" noResize="1" noEditPoints="1" noAdjustHandles="1" noChangeArrowheads="1" noChangeShapeType="1" noTextEdit="1"/>
              </p:cNvSpPr>
              <p:nvPr>
                <p:ph type="body" idx="1"/>
              </p:nvPr>
            </p:nvSpPr>
            <p:spPr>
              <a:blipFill>
                <a:blip r:embed="rId2"/>
                <a:stretch>
                  <a:fillRect l="-571" t="-1509" r="-1029"/>
                </a:stretch>
              </a:blipFill>
            </p:spPr>
            <p:txBody>
              <a:bodyPr/>
              <a:lstStyle/>
              <a:p>
                <a:r>
                  <a:rPr lang="en-LB">
                    <a:noFill/>
                  </a:rPr>
                  <a:t> </a:t>
                </a:r>
              </a:p>
            </p:txBody>
          </p:sp>
        </mc:Fallback>
      </mc:AlternateContent>
      <p:pic>
        <p:nvPicPr>
          <p:cNvPr id="4" name="Picture 3">
            <a:extLst>
              <a:ext uri="{FF2B5EF4-FFF2-40B4-BE49-F238E27FC236}">
                <a16:creationId xmlns:a16="http://schemas.microsoft.com/office/drawing/2014/main" id="{B1F9744E-BB7E-1942-90CB-D11C7B19E034}"/>
              </a:ext>
            </a:extLst>
          </p:cNvPr>
          <p:cNvPicPr>
            <a:picLocks noChangeAspect="1"/>
          </p:cNvPicPr>
          <p:nvPr/>
        </p:nvPicPr>
        <p:blipFill>
          <a:blip r:embed="rId3"/>
          <a:stretch>
            <a:fillRect/>
          </a:stretch>
        </p:blipFill>
        <p:spPr>
          <a:xfrm>
            <a:off x="4309997" y="8449039"/>
            <a:ext cx="4384806" cy="720361"/>
          </a:xfrm>
          <a:prstGeom prst="rect">
            <a:avLst/>
          </a:prstGeom>
        </p:spPr>
      </p:pic>
    </p:spTree>
    <p:extLst>
      <p:ext uri="{BB962C8B-B14F-4D97-AF65-F5344CB8AC3E}">
        <p14:creationId xmlns:p14="http://schemas.microsoft.com/office/powerpoint/2010/main" val="255262059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774E2-AF06-264F-880E-26422A987196}"/>
              </a:ext>
            </a:extLst>
          </p:cNvPr>
          <p:cNvSpPr>
            <a:spLocks noGrp="1"/>
          </p:cNvSpPr>
          <p:nvPr>
            <p:ph type="title"/>
          </p:nvPr>
        </p:nvSpPr>
        <p:spPr/>
        <p:txBody>
          <a:bodyPr>
            <a:normAutofit/>
          </a:bodyPr>
          <a:lstStyle/>
          <a:p>
            <a:r>
              <a:rPr lang="en-US" dirty="0"/>
              <a:t>Supervised Pretraining</a:t>
            </a:r>
            <a:endParaRPr lang="en-LB" dirty="0"/>
          </a:p>
        </p:txBody>
      </p:sp>
      <p:sp>
        <p:nvSpPr>
          <p:cNvPr id="3" name="Text Placeholder 2">
            <a:extLst>
              <a:ext uri="{FF2B5EF4-FFF2-40B4-BE49-F238E27FC236}">
                <a16:creationId xmlns:a16="http://schemas.microsoft.com/office/drawing/2014/main" id="{F2D1C2D7-0A93-C348-B684-D763F0B47875}"/>
              </a:ext>
            </a:extLst>
          </p:cNvPr>
          <p:cNvSpPr>
            <a:spLocks noGrp="1"/>
          </p:cNvSpPr>
          <p:nvPr>
            <p:ph type="body" idx="1"/>
          </p:nvPr>
        </p:nvSpPr>
        <p:spPr>
          <a:xfrm>
            <a:off x="238957" y="1936191"/>
            <a:ext cx="4812728" cy="3275897"/>
          </a:xfrm>
        </p:spPr>
        <p:txBody>
          <a:bodyPr>
            <a:normAutofit fontScale="70000" lnSpcReduction="20000"/>
          </a:bodyPr>
          <a:lstStyle/>
          <a:p>
            <a:r>
              <a:rPr lang="en-US" dirty="0"/>
              <a:t>Pretraining algorithms break supervised learning problems into other simpler supervised learning problems.</a:t>
            </a:r>
          </a:p>
          <a:p>
            <a:r>
              <a:rPr lang="en-US" dirty="0"/>
              <a:t> Greedy algorithms break a problem into many components, then solve for the optimal version of each component in isolation</a:t>
            </a:r>
            <a:endParaRPr lang="en-LB" dirty="0"/>
          </a:p>
        </p:txBody>
      </p:sp>
      <p:pic>
        <p:nvPicPr>
          <p:cNvPr id="5" name="Picture 4">
            <a:extLst>
              <a:ext uri="{FF2B5EF4-FFF2-40B4-BE49-F238E27FC236}">
                <a16:creationId xmlns:a16="http://schemas.microsoft.com/office/drawing/2014/main" id="{012B26CE-B984-1447-8F43-7CFEAFBA4354}"/>
              </a:ext>
            </a:extLst>
          </p:cNvPr>
          <p:cNvPicPr>
            <a:picLocks noChangeAspect="1"/>
          </p:cNvPicPr>
          <p:nvPr/>
        </p:nvPicPr>
        <p:blipFill>
          <a:blip r:embed="rId3"/>
          <a:stretch>
            <a:fillRect/>
          </a:stretch>
        </p:blipFill>
        <p:spPr>
          <a:xfrm>
            <a:off x="5926332" y="2368981"/>
            <a:ext cx="4497048" cy="6923087"/>
          </a:xfrm>
          <a:prstGeom prst="rect">
            <a:avLst/>
          </a:prstGeom>
        </p:spPr>
      </p:pic>
      <p:sp>
        <p:nvSpPr>
          <p:cNvPr id="6" name="Rectangle 5">
            <a:extLst>
              <a:ext uri="{FF2B5EF4-FFF2-40B4-BE49-F238E27FC236}">
                <a16:creationId xmlns:a16="http://schemas.microsoft.com/office/drawing/2014/main" id="{CFBAD338-4388-C048-8CC2-049E731D1696}"/>
              </a:ext>
            </a:extLst>
          </p:cNvPr>
          <p:cNvSpPr/>
          <p:nvPr/>
        </p:nvSpPr>
        <p:spPr>
          <a:xfrm>
            <a:off x="10253272" y="6142777"/>
            <a:ext cx="2751528" cy="2862322"/>
          </a:xfrm>
          <a:prstGeom prst="rect">
            <a:avLst/>
          </a:prstGeom>
        </p:spPr>
        <p:txBody>
          <a:bodyPr wrap="square">
            <a:spAutoFit/>
          </a:bodyPr>
          <a:lstStyle/>
          <a:p>
            <a:pPr algn="l"/>
            <a:r>
              <a:rPr lang="en-US" sz="2000" dirty="0">
                <a:solidFill>
                  <a:schemeClr val="accent1"/>
                </a:solidFill>
                <a:latin typeface="Helvetica" pitchFamily="2" charset="0"/>
              </a:rPr>
              <a:t>Another drawing of the result, viewed as a feedforward network.</a:t>
            </a:r>
          </a:p>
          <a:p>
            <a:pPr algn="l"/>
            <a:r>
              <a:rPr lang="en-US" sz="2000" dirty="0">
                <a:solidFill>
                  <a:schemeClr val="accent1"/>
                </a:solidFill>
                <a:latin typeface="Helvetica" pitchFamily="2" charset="0"/>
              </a:rPr>
              <a:t>To further improve the optimization, we can jointly fine-tune all the layers, either only at</a:t>
            </a:r>
          </a:p>
          <a:p>
            <a:pPr algn="l"/>
            <a:r>
              <a:rPr lang="en-US" sz="2000" dirty="0">
                <a:solidFill>
                  <a:schemeClr val="accent1"/>
                </a:solidFill>
                <a:latin typeface="Helvetica" pitchFamily="2" charset="0"/>
              </a:rPr>
              <a:t>the end or at each stage of this process</a:t>
            </a:r>
          </a:p>
        </p:txBody>
      </p:sp>
      <p:sp>
        <p:nvSpPr>
          <p:cNvPr id="7" name="Rectangle 6">
            <a:extLst>
              <a:ext uri="{FF2B5EF4-FFF2-40B4-BE49-F238E27FC236}">
                <a16:creationId xmlns:a16="http://schemas.microsoft.com/office/drawing/2014/main" id="{E06B44B4-434F-F948-88FC-355F2677ECD4}"/>
              </a:ext>
            </a:extLst>
          </p:cNvPr>
          <p:cNvSpPr/>
          <p:nvPr/>
        </p:nvSpPr>
        <p:spPr>
          <a:xfrm>
            <a:off x="7033844" y="2368981"/>
            <a:ext cx="3089639" cy="1015663"/>
          </a:xfrm>
          <a:prstGeom prst="rect">
            <a:avLst/>
          </a:prstGeom>
        </p:spPr>
        <p:txBody>
          <a:bodyPr wrap="square">
            <a:spAutoFit/>
          </a:bodyPr>
          <a:lstStyle/>
          <a:p>
            <a:pPr algn="l"/>
            <a:r>
              <a:rPr lang="en-US" sz="2000" dirty="0">
                <a:solidFill>
                  <a:schemeClr val="accent1"/>
                </a:solidFill>
                <a:latin typeface="Helvetica" pitchFamily="2" charset="0"/>
              </a:rPr>
              <a:t>We start by training a sufficiently shallow architecture. </a:t>
            </a:r>
            <a:endParaRPr lang="en-LB" sz="2000" dirty="0">
              <a:solidFill>
                <a:schemeClr val="accent1"/>
              </a:solidFill>
            </a:endParaRPr>
          </a:p>
        </p:txBody>
      </p:sp>
      <p:sp>
        <p:nvSpPr>
          <p:cNvPr id="8" name="Rectangle 7">
            <a:extLst>
              <a:ext uri="{FF2B5EF4-FFF2-40B4-BE49-F238E27FC236}">
                <a16:creationId xmlns:a16="http://schemas.microsoft.com/office/drawing/2014/main" id="{E25DE8C2-E2C6-2745-B2ED-A79B9B8CD102}"/>
              </a:ext>
            </a:extLst>
          </p:cNvPr>
          <p:cNvSpPr/>
          <p:nvPr/>
        </p:nvSpPr>
        <p:spPr>
          <a:xfrm>
            <a:off x="9275878" y="3191460"/>
            <a:ext cx="2751528" cy="707886"/>
          </a:xfrm>
          <a:prstGeom prst="rect">
            <a:avLst/>
          </a:prstGeom>
        </p:spPr>
        <p:txBody>
          <a:bodyPr wrap="square">
            <a:spAutoFit/>
          </a:bodyPr>
          <a:lstStyle/>
          <a:p>
            <a:pPr algn="l"/>
            <a:r>
              <a:rPr lang="en-US" sz="2000" dirty="0">
                <a:solidFill>
                  <a:schemeClr val="accent1"/>
                </a:solidFill>
                <a:latin typeface="Helvetica" pitchFamily="2" charset="0"/>
              </a:rPr>
              <a:t>Another drawing of the</a:t>
            </a:r>
          </a:p>
          <a:p>
            <a:pPr algn="l"/>
            <a:r>
              <a:rPr lang="en-US" sz="2000" dirty="0">
                <a:solidFill>
                  <a:schemeClr val="accent1"/>
                </a:solidFill>
                <a:latin typeface="Helvetica" pitchFamily="2" charset="0"/>
              </a:rPr>
              <a:t>same architecture</a:t>
            </a:r>
            <a:endParaRPr lang="en-LB" sz="2000" dirty="0">
              <a:solidFill>
                <a:schemeClr val="accent1"/>
              </a:solidFill>
            </a:endParaRPr>
          </a:p>
        </p:txBody>
      </p:sp>
      <p:sp>
        <p:nvSpPr>
          <p:cNvPr id="9" name="Rectangle 8">
            <a:extLst>
              <a:ext uri="{FF2B5EF4-FFF2-40B4-BE49-F238E27FC236}">
                <a16:creationId xmlns:a16="http://schemas.microsoft.com/office/drawing/2014/main" id="{92BC794A-8DBA-F644-AF02-225DFB771205}"/>
              </a:ext>
            </a:extLst>
          </p:cNvPr>
          <p:cNvSpPr/>
          <p:nvPr/>
        </p:nvSpPr>
        <p:spPr>
          <a:xfrm>
            <a:off x="2367428" y="6614279"/>
            <a:ext cx="3743115" cy="3139321"/>
          </a:xfrm>
          <a:prstGeom prst="rect">
            <a:avLst/>
          </a:prstGeom>
        </p:spPr>
        <p:txBody>
          <a:bodyPr wrap="square">
            <a:spAutoFit/>
          </a:bodyPr>
          <a:lstStyle/>
          <a:p>
            <a:pPr algn="l"/>
            <a:r>
              <a:rPr lang="en-US" sz="1800" dirty="0">
                <a:solidFill>
                  <a:schemeClr val="accent1"/>
                </a:solidFill>
                <a:latin typeface="Helvetica" pitchFamily="2" charset="0"/>
              </a:rPr>
              <a:t>We keep only the input-to-hidden layer of the original network and</a:t>
            </a:r>
          </a:p>
          <a:p>
            <a:pPr algn="l"/>
            <a:r>
              <a:rPr lang="en-US" sz="1800" dirty="0">
                <a:solidFill>
                  <a:schemeClr val="accent1"/>
                </a:solidFill>
                <a:latin typeface="Helvetica" pitchFamily="2" charset="0"/>
              </a:rPr>
              <a:t>discard the hidden-to-output layer. We send the output of the first hidden layer as input to another supervised single hidden layer MLP that is trained with the same objective as the first network was, thus adding a second hidden layer. This can be repeated for as many layers as desired</a:t>
            </a:r>
            <a:endParaRPr lang="en-LB" sz="1800" dirty="0">
              <a:solidFill>
                <a:schemeClr val="accent1"/>
              </a:solidFill>
            </a:endParaRPr>
          </a:p>
        </p:txBody>
      </p:sp>
      <p:sp>
        <p:nvSpPr>
          <p:cNvPr id="10" name="Rectangle 9">
            <a:extLst>
              <a:ext uri="{FF2B5EF4-FFF2-40B4-BE49-F238E27FC236}">
                <a16:creationId xmlns:a16="http://schemas.microsoft.com/office/drawing/2014/main" id="{C078EC09-7086-A941-BEA3-8905CF1ECE3E}"/>
              </a:ext>
            </a:extLst>
          </p:cNvPr>
          <p:cNvSpPr/>
          <p:nvPr/>
        </p:nvSpPr>
        <p:spPr>
          <a:xfrm>
            <a:off x="6130750" y="1804185"/>
            <a:ext cx="6502400" cy="461665"/>
          </a:xfrm>
          <a:prstGeom prst="rect">
            <a:avLst/>
          </a:prstGeom>
        </p:spPr>
        <p:txBody>
          <a:bodyPr>
            <a:spAutoFit/>
          </a:bodyPr>
          <a:lstStyle/>
          <a:p>
            <a:r>
              <a:rPr lang="en-US" sz="2400" dirty="0">
                <a:solidFill>
                  <a:schemeClr val="accent1"/>
                </a:solidFill>
                <a:latin typeface="Helvetica" pitchFamily="2" charset="0"/>
              </a:rPr>
              <a:t>Greedy supervised pretraining </a:t>
            </a:r>
            <a:endParaRPr lang="en-LB" sz="2400" dirty="0">
              <a:solidFill>
                <a:schemeClr val="accent1"/>
              </a:solidFill>
            </a:endParaRPr>
          </a:p>
        </p:txBody>
      </p:sp>
    </p:spTree>
    <p:extLst>
      <p:ext uri="{BB962C8B-B14F-4D97-AF65-F5344CB8AC3E}">
        <p14:creationId xmlns:p14="http://schemas.microsoft.com/office/powerpoint/2010/main" val="403258557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FD136-46B8-BE45-A370-6391AA7111AD}"/>
              </a:ext>
            </a:extLst>
          </p:cNvPr>
          <p:cNvSpPr>
            <a:spLocks noGrp="1"/>
          </p:cNvSpPr>
          <p:nvPr>
            <p:ph type="title"/>
          </p:nvPr>
        </p:nvSpPr>
        <p:spPr/>
        <p:txBody>
          <a:bodyPr/>
          <a:lstStyle/>
          <a:p>
            <a:r>
              <a:rPr lang="en-US" dirty="0"/>
              <a:t>T</a:t>
            </a:r>
            <a:r>
              <a:rPr lang="en-LB" dirty="0"/>
              <a:t>ransfer learning </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AB6FD44-499B-1344-ABF0-DC71AA1204DE}"/>
                  </a:ext>
                </a:extLst>
              </p:cNvPr>
              <p:cNvSpPr>
                <a:spLocks noGrp="1"/>
              </p:cNvSpPr>
              <p:nvPr>
                <p:ph type="body" idx="1"/>
              </p:nvPr>
            </p:nvSpPr>
            <p:spPr/>
            <p:txBody>
              <a:bodyPr>
                <a:normAutofit fontScale="92500" lnSpcReduction="10000"/>
              </a:bodyPr>
              <a:lstStyle/>
              <a:p>
                <a:r>
                  <a:rPr lang="en-US" dirty="0" err="1"/>
                  <a:t>Yosinski</a:t>
                </a:r>
                <a:r>
                  <a:rPr lang="en-US" dirty="0"/>
                  <a:t> et al. (2014) pretrain a deep convolutional net with 8 layers of weights on a set of tasks:</a:t>
                </a:r>
              </a:p>
              <a:p>
                <a:pPr lvl="1"/>
                <a:r>
                  <a:rPr lang="en-US" dirty="0"/>
                  <a:t> a subset of the 1000 ImageNet object categories</a:t>
                </a:r>
              </a:p>
              <a:p>
                <a:r>
                  <a:rPr lang="en-US" dirty="0"/>
                  <a:t>and then initialize a same-size network with:</a:t>
                </a:r>
              </a:p>
              <a:p>
                <a:pPr lvl="1"/>
                <a:r>
                  <a:rPr lang="en-US" dirty="0"/>
                  <a:t> the first </a:t>
                </a:r>
                <a14:m>
                  <m:oMath xmlns:m="http://schemas.openxmlformats.org/officeDocument/2006/math">
                    <m:r>
                      <a:rPr lang="en-US" i="1" dirty="0" smtClean="0">
                        <a:latin typeface="Cambria Math" panose="02040503050406030204" pitchFamily="18" charset="0"/>
                      </a:rPr>
                      <m:t>𝑘</m:t>
                    </m:r>
                  </m:oMath>
                </a14:m>
                <a:r>
                  <a:rPr lang="en-US" dirty="0"/>
                  <a:t> layers of the first net</a:t>
                </a:r>
              </a:p>
              <a:p>
                <a:pPr lvl="1"/>
                <a:r>
                  <a:rPr lang="en-US" dirty="0"/>
                  <a:t>the upper layers initialized randomly </a:t>
                </a:r>
              </a:p>
              <a:p>
                <a:r>
                  <a:rPr lang="en-US" dirty="0"/>
                  <a:t>All the layers of the second network are then jointly trained to perform a different set of tasks </a:t>
                </a:r>
              </a:p>
              <a:p>
                <a:pPr lvl="1"/>
                <a:r>
                  <a:rPr lang="en-US" dirty="0"/>
                  <a:t>another subset of the 1000 ImageNet object categories, </a:t>
                </a:r>
              </a:p>
              <a:p>
                <a:pPr lvl="1"/>
                <a:r>
                  <a:rPr lang="en-US" dirty="0"/>
                  <a:t>with fewer training examples than for the first set of tasks. </a:t>
                </a:r>
              </a:p>
              <a:p>
                <a:endParaRPr lang="en-LB" dirty="0"/>
              </a:p>
            </p:txBody>
          </p:sp>
        </mc:Choice>
        <mc:Fallback xmlns="">
          <p:sp>
            <p:nvSpPr>
              <p:cNvPr id="3" name="Text Placeholder 2">
                <a:extLst>
                  <a:ext uri="{FF2B5EF4-FFF2-40B4-BE49-F238E27FC236}">
                    <a16:creationId xmlns:a16="http://schemas.microsoft.com/office/drawing/2014/main" id="{9AB6FD44-499B-1344-ABF0-DC71AA1204DE}"/>
                  </a:ext>
                </a:extLst>
              </p:cNvPr>
              <p:cNvSpPr>
                <a:spLocks noGrp="1" noRot="1" noChangeAspect="1" noMove="1" noResize="1" noEditPoints="1" noAdjustHandles="1" noChangeArrowheads="1" noChangeShapeType="1" noTextEdit="1"/>
              </p:cNvSpPr>
              <p:nvPr>
                <p:ph type="body" idx="1"/>
              </p:nvPr>
            </p:nvSpPr>
            <p:spPr>
              <a:blipFill>
                <a:blip r:embed="rId2"/>
                <a:stretch>
                  <a:fillRect l="-914" t="-1698" b="-1321"/>
                </a:stretch>
              </a:blipFill>
            </p:spPr>
            <p:txBody>
              <a:bodyPr/>
              <a:lstStyle/>
              <a:p>
                <a:r>
                  <a:rPr lang="en-LB">
                    <a:noFill/>
                  </a:rPr>
                  <a:t> </a:t>
                </a:r>
              </a:p>
            </p:txBody>
          </p:sp>
        </mc:Fallback>
      </mc:AlternateContent>
    </p:spTree>
    <p:extLst>
      <p:ext uri="{BB962C8B-B14F-4D97-AF65-F5344CB8AC3E}">
        <p14:creationId xmlns:p14="http://schemas.microsoft.com/office/powerpoint/2010/main" val="16853392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A2514-3379-AD4A-ABAF-080E60382AF8}"/>
              </a:ext>
            </a:extLst>
          </p:cNvPr>
          <p:cNvSpPr>
            <a:spLocks noGrp="1"/>
          </p:cNvSpPr>
          <p:nvPr>
            <p:ph type="title"/>
          </p:nvPr>
        </p:nvSpPr>
        <p:spPr/>
        <p:txBody>
          <a:bodyPr>
            <a:normAutofit/>
          </a:bodyPr>
          <a:lstStyle/>
          <a:p>
            <a:r>
              <a:rPr lang="en-US" dirty="0"/>
              <a:t>Designing Models to Aid Optimization</a:t>
            </a:r>
            <a:endParaRPr lang="en-LB" dirty="0"/>
          </a:p>
        </p:txBody>
      </p:sp>
      <p:sp>
        <p:nvSpPr>
          <p:cNvPr id="3" name="Text Placeholder 2">
            <a:extLst>
              <a:ext uri="{FF2B5EF4-FFF2-40B4-BE49-F238E27FC236}">
                <a16:creationId xmlns:a16="http://schemas.microsoft.com/office/drawing/2014/main" id="{26C65768-CB52-3945-B931-32DB8A63D20E}"/>
              </a:ext>
            </a:extLst>
          </p:cNvPr>
          <p:cNvSpPr>
            <a:spLocks noGrp="1"/>
          </p:cNvSpPr>
          <p:nvPr>
            <p:ph type="body" idx="1"/>
          </p:nvPr>
        </p:nvSpPr>
        <p:spPr/>
        <p:txBody>
          <a:bodyPr>
            <a:normAutofit fontScale="62500" lnSpcReduction="20000"/>
          </a:bodyPr>
          <a:lstStyle/>
          <a:p>
            <a:r>
              <a:rPr lang="en-US" dirty="0"/>
              <a:t>It is more important to choose a model family that is easy to optimize than to use a powerful optimization algorithm</a:t>
            </a:r>
          </a:p>
          <a:p>
            <a:r>
              <a:rPr lang="en-US" dirty="0"/>
              <a:t>Most of the advances in neural network learning over the past 30 years have been obtained by changing the model family rather than changing the optimization procedure</a:t>
            </a:r>
          </a:p>
          <a:p>
            <a:pPr lvl="1"/>
            <a:r>
              <a:rPr lang="en-US" dirty="0"/>
              <a:t>Stochastic gradient descent with momentum, which was used to train neural networks in the 1980s, remains in use in modern state of the art neural network applications.</a:t>
            </a:r>
          </a:p>
          <a:p>
            <a:r>
              <a:rPr lang="en-US" dirty="0"/>
              <a:t>Specifically, modern neural networks reflect a design choice to use:</a:t>
            </a:r>
          </a:p>
          <a:p>
            <a:pPr lvl="1"/>
            <a:r>
              <a:rPr lang="en-US" dirty="0"/>
              <a:t>linear transformations between layers </a:t>
            </a:r>
          </a:p>
          <a:p>
            <a:pPr lvl="1"/>
            <a:r>
              <a:rPr lang="en-US" dirty="0"/>
              <a:t>and activation functions that are differentiable almost everywhere and have significant slope in large portions of their domain. </a:t>
            </a:r>
          </a:p>
          <a:p>
            <a:r>
              <a:rPr lang="en-US" dirty="0"/>
              <a:t>Other ideas: </a:t>
            </a:r>
          </a:p>
          <a:p>
            <a:pPr lvl="1"/>
            <a:r>
              <a:rPr lang="en-US" dirty="0" err="1"/>
              <a:t>Fitnets</a:t>
            </a:r>
            <a:r>
              <a:rPr lang="en-US" dirty="0"/>
              <a:t>: one network is a teacher, the other is a student</a:t>
            </a:r>
          </a:p>
          <a:p>
            <a:pPr lvl="1"/>
            <a:r>
              <a:rPr lang="en-US" dirty="0"/>
              <a:t>skip connections: mitigate the vanishing gradient problem</a:t>
            </a:r>
          </a:p>
          <a:p>
            <a:pPr lvl="1"/>
            <a:r>
              <a:rPr lang="en-US" dirty="0" err="1"/>
              <a:t>GoogLeNet</a:t>
            </a:r>
            <a:r>
              <a:rPr lang="en-US" dirty="0"/>
              <a:t>: adding extra copies of the output to the intermediate hidden layers of the network, these extra copies are removed after the training</a:t>
            </a:r>
          </a:p>
          <a:p>
            <a:pPr lvl="1"/>
            <a:endParaRPr lang="en-US" dirty="0"/>
          </a:p>
          <a:p>
            <a:pPr lvl="1"/>
            <a:endParaRPr lang="en-US" dirty="0"/>
          </a:p>
          <a:p>
            <a:pPr lvl="1"/>
            <a:endParaRPr lang="en-US" dirty="0"/>
          </a:p>
          <a:p>
            <a:pPr lvl="1"/>
            <a:endParaRPr lang="en-US" dirty="0"/>
          </a:p>
          <a:p>
            <a:endParaRPr lang="en-LB" dirty="0"/>
          </a:p>
        </p:txBody>
      </p:sp>
    </p:spTree>
    <p:extLst>
      <p:ext uri="{BB962C8B-B14F-4D97-AF65-F5344CB8AC3E}">
        <p14:creationId xmlns:p14="http://schemas.microsoft.com/office/powerpoint/2010/main" val="392587468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2B63C-8F9F-614B-BF82-9AD179F0EB96}"/>
              </a:ext>
            </a:extLst>
          </p:cNvPr>
          <p:cNvSpPr>
            <a:spLocks noGrp="1"/>
          </p:cNvSpPr>
          <p:nvPr>
            <p:ph type="title"/>
          </p:nvPr>
        </p:nvSpPr>
        <p:spPr/>
        <p:txBody>
          <a:bodyPr>
            <a:normAutofit/>
          </a:bodyPr>
          <a:lstStyle/>
          <a:p>
            <a:r>
              <a:rPr lang="en-US" sz="4800" dirty="0"/>
              <a:t>O</a:t>
            </a:r>
            <a:r>
              <a:rPr lang="en-LB" sz="4800" dirty="0"/>
              <a:t>ptimization vs. Machine learning </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E7A31C7B-C2EF-0F4D-B2D0-19B7A06D605F}"/>
                  </a:ext>
                </a:extLst>
              </p:cNvPr>
              <p:cNvGraphicFramePr>
                <a:graphicFrameLocks noGrp="1"/>
              </p:cNvGraphicFramePr>
              <p:nvPr>
                <p:extLst>
                  <p:ext uri="{D42A27DB-BD31-4B8C-83A1-F6EECF244321}">
                    <p14:modId xmlns:p14="http://schemas.microsoft.com/office/powerpoint/2010/main" val="1677868216"/>
                  </p:ext>
                </p:extLst>
              </p:nvPr>
            </p:nvGraphicFramePr>
            <p:xfrm>
              <a:off x="1274164" y="2603500"/>
              <a:ext cx="10223120" cy="6281175"/>
            </p:xfrm>
            <a:graphic>
              <a:graphicData uri="http://schemas.openxmlformats.org/drawingml/2006/table">
                <a:tbl>
                  <a:tblPr firstRow="1" bandRow="1">
                    <a:tableStyleId>{33BA23B1-9221-436E-865A-0063620EA4FD}</a:tableStyleId>
                  </a:tblPr>
                  <a:tblGrid>
                    <a:gridCol w="5111560">
                      <a:extLst>
                        <a:ext uri="{9D8B030D-6E8A-4147-A177-3AD203B41FA5}">
                          <a16:colId xmlns:a16="http://schemas.microsoft.com/office/drawing/2014/main" val="284016174"/>
                        </a:ext>
                      </a:extLst>
                    </a:gridCol>
                    <a:gridCol w="5111560">
                      <a:extLst>
                        <a:ext uri="{9D8B030D-6E8A-4147-A177-3AD203B41FA5}">
                          <a16:colId xmlns:a16="http://schemas.microsoft.com/office/drawing/2014/main" val="2339916293"/>
                        </a:ext>
                      </a:extLst>
                    </a:gridCol>
                  </a:tblGrid>
                  <a:tr h="1192215">
                    <a:tc>
                      <a:txBody>
                        <a:bodyPr/>
                        <a:lstStyle/>
                        <a:p>
                          <a:pPr algn="ctr"/>
                          <a:r>
                            <a:rPr lang="en-LB" sz="2400" dirty="0"/>
                            <a:t>Optimization</a:t>
                          </a:r>
                        </a:p>
                      </a:txBody>
                      <a:tcPr anchor="ctr"/>
                    </a:tc>
                    <a:tc>
                      <a:txBody>
                        <a:bodyPr/>
                        <a:lstStyle/>
                        <a:p>
                          <a:pPr algn="ctr"/>
                          <a:r>
                            <a:rPr lang="en-LB" sz="2400" dirty="0"/>
                            <a:t>M</a:t>
                          </a:r>
                          <a:r>
                            <a:rPr lang="en-US" sz="2400" dirty="0"/>
                            <a:t>a</a:t>
                          </a:r>
                          <a:r>
                            <a:rPr lang="en-LB" sz="2400" dirty="0"/>
                            <a:t>chine Learning </a:t>
                          </a:r>
                        </a:p>
                      </a:txBody>
                      <a:tcPr anchor="ctr"/>
                    </a:tc>
                    <a:extLst>
                      <a:ext uri="{0D108BD9-81ED-4DB2-BD59-A6C34878D82A}">
                        <a16:rowId xmlns:a16="http://schemas.microsoft.com/office/drawing/2014/main" val="1836431505"/>
                      </a:ext>
                    </a:extLst>
                  </a:tr>
                  <a:tr h="1192215">
                    <a:tc>
                      <a:txBody>
                        <a:bodyPr/>
                        <a:lstStyle/>
                        <a:p>
                          <a:pPr algn="ctr"/>
                          <a:r>
                            <a:rPr lang="en-LB" sz="2400" dirty="0"/>
                            <a:t>0-1 Loss (accuracy)</a:t>
                          </a:r>
                        </a:p>
                      </a:txBody>
                      <a:tcPr anchor="ctr"/>
                    </a:tc>
                    <a:tc>
                      <a:txBody>
                        <a:bodyPr/>
                        <a:lstStyle/>
                        <a:p>
                          <a:pPr algn="ctr"/>
                          <a:r>
                            <a:rPr lang="en-US" sz="2400" dirty="0"/>
                            <a:t>S</a:t>
                          </a:r>
                          <a:r>
                            <a:rPr lang="en-LB" sz="2400" dirty="0"/>
                            <a:t>urrogate loss function</a:t>
                          </a:r>
                        </a:p>
                        <a:p>
                          <a:pPr algn="ctr"/>
                          <a:r>
                            <a:rPr lang="en-LB" sz="2400" dirty="0"/>
                            <a:t>(negative log likelihood)</a:t>
                          </a:r>
                        </a:p>
                      </a:txBody>
                      <a:tcPr anchor="ctr"/>
                    </a:tc>
                    <a:extLst>
                      <a:ext uri="{0D108BD9-81ED-4DB2-BD59-A6C34878D82A}">
                        <a16:rowId xmlns:a16="http://schemas.microsoft.com/office/drawing/2014/main" val="2419581193"/>
                      </a:ext>
                    </a:extLst>
                  </a:tr>
                  <a:tr h="1512315">
                    <a:tc>
                      <a:txBody>
                        <a:bodyPr/>
                        <a:lstStyle/>
                        <a:p>
                          <a:pPr algn="ct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𝑑𝑎𝑡𝑎</m:t>
                                  </m:r>
                                </m:sub>
                              </m:sSub>
                            </m:oMath>
                          </a14:m>
                          <a:r>
                            <a:rPr lang="en-LB" sz="2400" dirty="0"/>
                            <a:t> known</a:t>
                          </a:r>
                        </a:p>
                      </a:txBody>
                      <a:tcPr anchor="ctr"/>
                    </a:tc>
                    <a:tc>
                      <a:txBody>
                        <a:bodyPr/>
                        <a:lstStyle/>
                        <a:p>
                          <a:pPr algn="ctr"/>
                          <a:r>
                            <a:rPr lang="en-US" sz="2400" dirty="0"/>
                            <a:t>R</a:t>
                          </a:r>
                          <a:r>
                            <a:rPr lang="en-LB" sz="2400" dirty="0"/>
                            <a:t>educe generalization error </a:t>
                          </a:r>
                        </a:p>
                        <a:p>
                          <a:pPr algn="ct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𝑑𝑎𝑡𝑎</m:t>
                                  </m:r>
                                </m:sub>
                              </m:sSub>
                            </m:oMath>
                          </a14:m>
                          <a:r>
                            <a:rPr lang="en-LB" sz="2400" dirty="0"/>
                            <a:t> unknown</a:t>
                          </a:r>
                        </a:p>
                        <a:p>
                          <a:pPr algn="ctr"/>
                          <a14:m>
                            <m:oMath xmlns:m="http://schemas.openxmlformats.org/officeDocument/2006/math">
                              <m:sSub>
                                <m:sSubPr>
                                  <m:ctrlPr>
                                    <a:rPr lang="en-US" sz="2400" b="0" i="1" dirty="0"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𝑝</m:t>
                                      </m:r>
                                    </m:e>
                                  </m:acc>
                                </m:e>
                                <m:sub>
                                  <m:r>
                                    <a:rPr lang="en-US" sz="2400" b="0" i="1" dirty="0" smtClean="0">
                                      <a:latin typeface="Cambria Math" panose="02040503050406030204" pitchFamily="18" charset="0"/>
                                    </a:rPr>
                                    <m:t>𝑑𝑎𝑡𝑎</m:t>
                                  </m:r>
                                </m:sub>
                              </m:sSub>
                            </m:oMath>
                          </a14:m>
                          <a:r>
                            <a:rPr lang="en-LB" sz="2400" dirty="0"/>
                            <a:t> known </a:t>
                          </a:r>
                        </a:p>
                      </a:txBody>
                      <a:tcPr anchor="ctr"/>
                    </a:tc>
                    <a:extLst>
                      <a:ext uri="{0D108BD9-81ED-4DB2-BD59-A6C34878D82A}">
                        <a16:rowId xmlns:a16="http://schemas.microsoft.com/office/drawing/2014/main" val="4151623792"/>
                      </a:ext>
                    </a:extLst>
                  </a:tr>
                  <a:tr h="1192215">
                    <a:tc>
                      <a:txBody>
                        <a:bodyPr/>
                        <a:lstStyle/>
                        <a:p>
                          <a:pPr algn="ctr"/>
                          <a:r>
                            <a:rPr lang="en-US" sz="2400" dirty="0"/>
                            <a:t>D</a:t>
                          </a:r>
                          <a:r>
                            <a:rPr lang="en-LB" sz="2400" dirty="0"/>
                            <a:t>irect </a:t>
                          </a:r>
                        </a:p>
                      </a:txBody>
                      <a:tcPr anchor="ctr"/>
                    </a:tc>
                    <a:tc>
                      <a:txBody>
                        <a:bodyPr/>
                        <a:lstStyle/>
                        <a:p>
                          <a:pPr algn="ctr"/>
                          <a:r>
                            <a:rPr lang="en-US" sz="2400" dirty="0"/>
                            <a:t>I</a:t>
                          </a:r>
                          <a:r>
                            <a:rPr lang="en-LB" sz="2400" dirty="0"/>
                            <a:t>ndirect </a:t>
                          </a:r>
                        </a:p>
                      </a:txBody>
                      <a:tcPr anchor="ctr"/>
                    </a:tc>
                    <a:extLst>
                      <a:ext uri="{0D108BD9-81ED-4DB2-BD59-A6C34878D82A}">
                        <a16:rowId xmlns:a16="http://schemas.microsoft.com/office/drawing/2014/main" val="3521425026"/>
                      </a:ext>
                    </a:extLst>
                  </a:tr>
                  <a:tr h="1192215">
                    <a:tc>
                      <a:txBody>
                        <a:bodyPr/>
                        <a:lstStyle/>
                        <a:p>
                          <a:pPr algn="ctr"/>
                          <a:r>
                            <a:rPr lang="en-US" sz="2400" dirty="0"/>
                            <a:t>H</a:t>
                          </a:r>
                          <a:r>
                            <a:rPr lang="en-LB" sz="2400" dirty="0"/>
                            <a:t>alt at a local minimum</a:t>
                          </a:r>
                        </a:p>
                        <a:p>
                          <a:pPr algn="ctr"/>
                          <a:r>
                            <a:rPr lang="en-LB" sz="2400" dirty="0"/>
                            <a:t>(gradient very small)</a:t>
                          </a:r>
                        </a:p>
                      </a:txBody>
                      <a:tcPr anchor="ctr"/>
                    </a:tc>
                    <a:tc>
                      <a:txBody>
                        <a:bodyPr/>
                        <a:lstStyle/>
                        <a:p>
                          <a:pPr algn="ctr"/>
                          <a:r>
                            <a:rPr lang="en-US" sz="2400" dirty="0"/>
                            <a:t>E</a:t>
                          </a:r>
                          <a:r>
                            <a:rPr lang="en-LB" sz="2400" dirty="0"/>
                            <a:t>arly stopping</a:t>
                          </a:r>
                        </a:p>
                        <a:p>
                          <a:pPr algn="ctr"/>
                          <a:r>
                            <a:rPr lang="en-LB" sz="2400" dirty="0"/>
                            <a:t>(convergence criterion is met)</a:t>
                          </a:r>
                        </a:p>
                        <a:p>
                          <a:pPr algn="ctr"/>
                          <a:r>
                            <a:rPr lang="en-LB" sz="2400" dirty="0"/>
                            <a:t>(gradient can still be large)</a:t>
                          </a:r>
                        </a:p>
                      </a:txBody>
                      <a:tcPr anchor="ctr"/>
                    </a:tc>
                    <a:extLst>
                      <a:ext uri="{0D108BD9-81ED-4DB2-BD59-A6C34878D82A}">
                        <a16:rowId xmlns:a16="http://schemas.microsoft.com/office/drawing/2014/main" val="2875581533"/>
                      </a:ext>
                    </a:extLst>
                  </a:tr>
                </a:tbl>
              </a:graphicData>
            </a:graphic>
          </p:graphicFrame>
        </mc:Choice>
        <mc:Fallback xmlns="">
          <p:graphicFrame>
            <p:nvGraphicFramePr>
              <p:cNvPr id="4" name="Table 3">
                <a:extLst>
                  <a:ext uri="{FF2B5EF4-FFF2-40B4-BE49-F238E27FC236}">
                    <a16:creationId xmlns:a16="http://schemas.microsoft.com/office/drawing/2014/main" id="{E7A31C7B-C2EF-0F4D-B2D0-19B7A06D605F}"/>
                  </a:ext>
                </a:extLst>
              </p:cNvPr>
              <p:cNvGraphicFramePr>
                <a:graphicFrameLocks noGrp="1"/>
              </p:cNvGraphicFramePr>
              <p:nvPr>
                <p:extLst>
                  <p:ext uri="{D42A27DB-BD31-4B8C-83A1-F6EECF244321}">
                    <p14:modId xmlns:p14="http://schemas.microsoft.com/office/powerpoint/2010/main" val="1677868216"/>
                  </p:ext>
                </p:extLst>
              </p:nvPr>
            </p:nvGraphicFramePr>
            <p:xfrm>
              <a:off x="1274164" y="2603500"/>
              <a:ext cx="10223120" cy="6281175"/>
            </p:xfrm>
            <a:graphic>
              <a:graphicData uri="http://schemas.openxmlformats.org/drawingml/2006/table">
                <a:tbl>
                  <a:tblPr firstRow="1" bandRow="1">
                    <a:tableStyleId>{33BA23B1-9221-436E-865A-0063620EA4FD}</a:tableStyleId>
                  </a:tblPr>
                  <a:tblGrid>
                    <a:gridCol w="5111560">
                      <a:extLst>
                        <a:ext uri="{9D8B030D-6E8A-4147-A177-3AD203B41FA5}">
                          <a16:colId xmlns:a16="http://schemas.microsoft.com/office/drawing/2014/main" val="284016174"/>
                        </a:ext>
                      </a:extLst>
                    </a:gridCol>
                    <a:gridCol w="5111560">
                      <a:extLst>
                        <a:ext uri="{9D8B030D-6E8A-4147-A177-3AD203B41FA5}">
                          <a16:colId xmlns:a16="http://schemas.microsoft.com/office/drawing/2014/main" val="2339916293"/>
                        </a:ext>
                      </a:extLst>
                    </a:gridCol>
                  </a:tblGrid>
                  <a:tr h="1192215">
                    <a:tc>
                      <a:txBody>
                        <a:bodyPr/>
                        <a:lstStyle/>
                        <a:p>
                          <a:pPr algn="ctr"/>
                          <a:r>
                            <a:rPr lang="en-LB" sz="2400" dirty="0"/>
                            <a:t>Optimization</a:t>
                          </a:r>
                        </a:p>
                      </a:txBody>
                      <a:tcPr anchor="ctr"/>
                    </a:tc>
                    <a:tc>
                      <a:txBody>
                        <a:bodyPr/>
                        <a:lstStyle/>
                        <a:p>
                          <a:pPr algn="ctr"/>
                          <a:r>
                            <a:rPr lang="en-LB" sz="2400" dirty="0"/>
                            <a:t>M</a:t>
                          </a:r>
                          <a:r>
                            <a:rPr lang="en-US" sz="2400" dirty="0"/>
                            <a:t>a</a:t>
                          </a:r>
                          <a:r>
                            <a:rPr lang="en-LB" sz="2400" dirty="0"/>
                            <a:t>chine Learning </a:t>
                          </a:r>
                        </a:p>
                      </a:txBody>
                      <a:tcPr anchor="ctr"/>
                    </a:tc>
                    <a:extLst>
                      <a:ext uri="{0D108BD9-81ED-4DB2-BD59-A6C34878D82A}">
                        <a16:rowId xmlns:a16="http://schemas.microsoft.com/office/drawing/2014/main" val="1836431505"/>
                      </a:ext>
                    </a:extLst>
                  </a:tr>
                  <a:tr h="1192215">
                    <a:tc>
                      <a:txBody>
                        <a:bodyPr/>
                        <a:lstStyle/>
                        <a:p>
                          <a:pPr algn="ctr"/>
                          <a:r>
                            <a:rPr lang="en-LB" sz="2400" dirty="0"/>
                            <a:t>0-1 Loss (accuracy)</a:t>
                          </a:r>
                        </a:p>
                      </a:txBody>
                      <a:tcPr anchor="ctr"/>
                    </a:tc>
                    <a:tc>
                      <a:txBody>
                        <a:bodyPr/>
                        <a:lstStyle/>
                        <a:p>
                          <a:pPr algn="ctr"/>
                          <a:r>
                            <a:rPr lang="en-US" sz="2400" dirty="0"/>
                            <a:t>S</a:t>
                          </a:r>
                          <a:r>
                            <a:rPr lang="en-LB" sz="2400" dirty="0"/>
                            <a:t>urrogate loss function</a:t>
                          </a:r>
                        </a:p>
                        <a:p>
                          <a:pPr algn="ctr"/>
                          <a:r>
                            <a:rPr lang="en-LB" sz="2400" dirty="0"/>
                            <a:t>(negative log likelihood)</a:t>
                          </a:r>
                        </a:p>
                      </a:txBody>
                      <a:tcPr anchor="ctr"/>
                    </a:tc>
                    <a:extLst>
                      <a:ext uri="{0D108BD9-81ED-4DB2-BD59-A6C34878D82A}">
                        <a16:rowId xmlns:a16="http://schemas.microsoft.com/office/drawing/2014/main" val="2419581193"/>
                      </a:ext>
                    </a:extLst>
                  </a:tr>
                  <a:tr h="1512315">
                    <a:tc>
                      <a:txBody>
                        <a:bodyPr/>
                        <a:lstStyle/>
                        <a:p>
                          <a:endParaRPr lang="en-LB"/>
                        </a:p>
                      </a:txBody>
                      <a:tcPr anchor="ctr">
                        <a:blipFill>
                          <a:blip r:embed="rId2"/>
                          <a:stretch>
                            <a:fillRect l="-248" t="-158824" r="-100000" b="-167227"/>
                          </a:stretch>
                        </a:blipFill>
                      </a:tcPr>
                    </a:tc>
                    <a:tc>
                      <a:txBody>
                        <a:bodyPr/>
                        <a:lstStyle/>
                        <a:p>
                          <a:endParaRPr lang="en-LB"/>
                        </a:p>
                      </a:txBody>
                      <a:tcPr anchor="ctr">
                        <a:blipFill>
                          <a:blip r:embed="rId2"/>
                          <a:stretch>
                            <a:fillRect l="-100248" t="-158824" b="-167227"/>
                          </a:stretch>
                        </a:blipFill>
                      </a:tcPr>
                    </a:tc>
                    <a:extLst>
                      <a:ext uri="{0D108BD9-81ED-4DB2-BD59-A6C34878D82A}">
                        <a16:rowId xmlns:a16="http://schemas.microsoft.com/office/drawing/2014/main" val="4151623792"/>
                      </a:ext>
                    </a:extLst>
                  </a:tr>
                  <a:tr h="1192215">
                    <a:tc>
                      <a:txBody>
                        <a:bodyPr/>
                        <a:lstStyle/>
                        <a:p>
                          <a:pPr algn="ctr"/>
                          <a:r>
                            <a:rPr lang="en-US" sz="2400" dirty="0"/>
                            <a:t>D</a:t>
                          </a:r>
                          <a:r>
                            <a:rPr lang="en-LB" sz="2400" dirty="0"/>
                            <a:t>irect </a:t>
                          </a:r>
                        </a:p>
                      </a:txBody>
                      <a:tcPr anchor="ctr"/>
                    </a:tc>
                    <a:tc>
                      <a:txBody>
                        <a:bodyPr/>
                        <a:lstStyle/>
                        <a:p>
                          <a:pPr algn="ctr"/>
                          <a:r>
                            <a:rPr lang="en-US" sz="2400" dirty="0"/>
                            <a:t>I</a:t>
                          </a:r>
                          <a:r>
                            <a:rPr lang="en-LB" sz="2400" dirty="0"/>
                            <a:t>ndirect </a:t>
                          </a:r>
                        </a:p>
                      </a:txBody>
                      <a:tcPr anchor="ctr"/>
                    </a:tc>
                    <a:extLst>
                      <a:ext uri="{0D108BD9-81ED-4DB2-BD59-A6C34878D82A}">
                        <a16:rowId xmlns:a16="http://schemas.microsoft.com/office/drawing/2014/main" val="3521425026"/>
                      </a:ext>
                    </a:extLst>
                  </a:tr>
                  <a:tr h="1192215">
                    <a:tc>
                      <a:txBody>
                        <a:bodyPr/>
                        <a:lstStyle/>
                        <a:p>
                          <a:pPr algn="ctr"/>
                          <a:r>
                            <a:rPr lang="en-US" sz="2400" dirty="0"/>
                            <a:t>H</a:t>
                          </a:r>
                          <a:r>
                            <a:rPr lang="en-LB" sz="2400" dirty="0"/>
                            <a:t>alt at a local minimum</a:t>
                          </a:r>
                        </a:p>
                        <a:p>
                          <a:pPr algn="ctr"/>
                          <a:r>
                            <a:rPr lang="en-LB" sz="2400" dirty="0"/>
                            <a:t>(gradient very small)</a:t>
                          </a:r>
                        </a:p>
                      </a:txBody>
                      <a:tcPr anchor="ctr"/>
                    </a:tc>
                    <a:tc>
                      <a:txBody>
                        <a:bodyPr/>
                        <a:lstStyle/>
                        <a:p>
                          <a:pPr algn="ctr"/>
                          <a:r>
                            <a:rPr lang="en-US" sz="2400" dirty="0"/>
                            <a:t>E</a:t>
                          </a:r>
                          <a:r>
                            <a:rPr lang="en-LB" sz="2400" dirty="0"/>
                            <a:t>arly stopping</a:t>
                          </a:r>
                        </a:p>
                        <a:p>
                          <a:pPr algn="ctr"/>
                          <a:r>
                            <a:rPr lang="en-LB" sz="2400" dirty="0"/>
                            <a:t>(convergence criterion is met)</a:t>
                          </a:r>
                        </a:p>
                        <a:p>
                          <a:pPr algn="ctr"/>
                          <a:r>
                            <a:rPr lang="en-LB" sz="2400" dirty="0"/>
                            <a:t>(gradient can still be large)</a:t>
                          </a:r>
                        </a:p>
                      </a:txBody>
                      <a:tcPr anchor="ctr"/>
                    </a:tc>
                    <a:extLst>
                      <a:ext uri="{0D108BD9-81ED-4DB2-BD59-A6C34878D82A}">
                        <a16:rowId xmlns:a16="http://schemas.microsoft.com/office/drawing/2014/main" val="2875581533"/>
                      </a:ext>
                    </a:extLst>
                  </a:tr>
                </a:tbl>
              </a:graphicData>
            </a:graphic>
          </p:graphicFrame>
        </mc:Fallback>
      </mc:AlternateContent>
    </p:spTree>
    <p:extLst>
      <p:ext uri="{BB962C8B-B14F-4D97-AF65-F5344CB8AC3E}">
        <p14:creationId xmlns:p14="http://schemas.microsoft.com/office/powerpoint/2010/main" val="386388850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F7BE7-59AA-2444-9D99-C0243BA0A6D7}"/>
              </a:ext>
            </a:extLst>
          </p:cNvPr>
          <p:cNvSpPr>
            <a:spLocks noGrp="1"/>
          </p:cNvSpPr>
          <p:nvPr>
            <p:ph type="title"/>
          </p:nvPr>
        </p:nvSpPr>
        <p:spPr/>
        <p:txBody>
          <a:bodyPr>
            <a:normAutofit/>
          </a:bodyPr>
          <a:lstStyle/>
          <a:p>
            <a:r>
              <a:rPr lang="en-US" dirty="0"/>
              <a:t>Continuation Methods</a:t>
            </a:r>
            <a:endParaRPr lang="en-LB"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87CFBBD-93BF-754C-A3FF-77C4FC5EB62E}"/>
                  </a:ext>
                </a:extLst>
              </p:cNvPr>
              <p:cNvSpPr>
                <a:spLocks noGrp="1"/>
              </p:cNvSpPr>
              <p:nvPr>
                <p:ph type="body" idx="1"/>
              </p:nvPr>
            </p:nvSpPr>
            <p:spPr>
              <a:xfrm>
                <a:off x="952500" y="2171700"/>
                <a:ext cx="11099800" cy="5788077"/>
              </a:xfrm>
            </p:spPr>
            <p:txBody>
              <a:bodyPr>
                <a:normAutofit fontScale="70000" lnSpcReduction="20000"/>
              </a:bodyPr>
              <a:lstStyle/>
              <a:p>
                <a:r>
                  <a:rPr lang="en-US" dirty="0"/>
                  <a:t>Continuation methods are a family of strategies that can make optimization easier by choosing initial points to ensure that local optimization spends most of its time in well-behaved regions of space. </a:t>
                </a:r>
              </a:p>
              <a:p>
                <a:r>
                  <a:rPr lang="en-US" dirty="0"/>
                  <a:t>The idea behind continuation methods is to construct a series of objective functions over the same parameters. In order to minimize a cost function </a:t>
                </a:r>
                <a14:m>
                  <m:oMath xmlns:m="http://schemas.openxmlformats.org/officeDocument/2006/math">
                    <m:r>
                      <a:rPr lang="en-US" i="1" dirty="0" smtClean="0">
                        <a:latin typeface="Cambria Math" panose="02040503050406030204" pitchFamily="18" charset="0"/>
                      </a:rPr>
                      <m:t>𝐽</m:t>
                    </m:r>
                    <m:r>
                      <a:rPr lang="en-US" i="1" dirty="0" smtClean="0">
                        <a:latin typeface="Cambria Math" panose="02040503050406030204" pitchFamily="18" charset="0"/>
                      </a:rPr>
                      <m:t>(</m:t>
                    </m:r>
                    <m:r>
                      <a:rPr lang="el-GR" i="1" dirty="0">
                        <a:latin typeface="Cambria Math" panose="02040503050406030204" pitchFamily="18" charset="0"/>
                      </a:rPr>
                      <m:t>𝜃</m:t>
                    </m:r>
                    <m:r>
                      <a:rPr lang="el-GR" i="1" dirty="0">
                        <a:latin typeface="Cambria Math" panose="02040503050406030204" pitchFamily="18" charset="0"/>
                      </a:rPr>
                      <m:t>)</m:t>
                    </m:r>
                  </m:oMath>
                </a14:m>
                <a:r>
                  <a:rPr lang="el-GR" dirty="0"/>
                  <a:t>, </a:t>
                </a:r>
                <a:r>
                  <a:rPr lang="en-US" dirty="0"/>
                  <a:t>we will construct new cost functions </a:t>
                </a:r>
                <a14:m>
                  <m:oMath xmlns:m="http://schemas.openxmlformats.org/officeDocument/2006/math">
                    <m:r>
                      <a:rPr lang="en-US"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𝐽</m:t>
                        </m:r>
                      </m:e>
                      <m:sup>
                        <m:r>
                          <a:rPr lang="en-US" b="0" i="1" dirty="0" smtClean="0">
                            <a:latin typeface="Cambria Math" panose="02040503050406030204" pitchFamily="18" charset="0"/>
                          </a:rPr>
                          <m:t>(</m:t>
                        </m:r>
                        <m:r>
                          <a:rPr lang="en-US" i="1" dirty="0" smtClean="0">
                            <a:latin typeface="Cambria Math" panose="02040503050406030204" pitchFamily="18" charset="0"/>
                          </a:rPr>
                          <m:t>0</m:t>
                        </m:r>
                        <m:r>
                          <a:rPr lang="en-US" b="0" i="1" dirty="0" smtClean="0">
                            <a:latin typeface="Cambria Math" panose="02040503050406030204" pitchFamily="18" charset="0"/>
                          </a:rPr>
                          <m:t>)</m:t>
                        </m:r>
                      </m:sup>
                    </m:sSup>
                    <m:r>
                      <a:rPr lang="en-US" i="1" dirty="0" smtClean="0">
                        <a:latin typeface="Cambria Math" panose="02040503050406030204" pitchFamily="18" charset="0"/>
                      </a:rPr>
                      <m:t> , . . . ,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𝐽</m:t>
                        </m:r>
                      </m:e>
                      <m:sup>
                        <m:r>
                          <a:rPr lang="en-US" b="0" i="1" dirty="0" smtClean="0">
                            <a:latin typeface="Cambria Math" panose="02040503050406030204" pitchFamily="18" charset="0"/>
                          </a:rPr>
                          <m:t>(</m:t>
                        </m:r>
                        <m:r>
                          <a:rPr lang="en-US" i="1" dirty="0" smtClean="0">
                            <a:latin typeface="Cambria Math" panose="02040503050406030204" pitchFamily="18" charset="0"/>
                          </a:rPr>
                          <m:t>𝑛</m:t>
                        </m:r>
                        <m:r>
                          <a:rPr lang="en-US" b="0" i="1" dirty="0" smtClean="0">
                            <a:latin typeface="Cambria Math" panose="02040503050406030204" pitchFamily="18" charset="0"/>
                          </a:rPr>
                          <m:t>)</m:t>
                        </m:r>
                      </m:sup>
                    </m:sSup>
                    <m:r>
                      <a:rPr lang="en-US" i="1" dirty="0" smtClean="0">
                        <a:latin typeface="Cambria Math" panose="02040503050406030204" pitchFamily="18" charset="0"/>
                      </a:rPr>
                      <m:t>}</m:t>
                    </m:r>
                  </m:oMath>
                </a14:m>
                <a:r>
                  <a:rPr lang="en-US" dirty="0"/>
                  <a:t>.</a:t>
                </a:r>
              </a:p>
              <a:p>
                <a:r>
                  <a:rPr lang="en-US" dirty="0"/>
                  <a:t>These cost functions are designed to be increasingly difficult, with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𝐽</m:t>
                        </m:r>
                      </m:e>
                      <m:sup>
                        <m:d>
                          <m:dPr>
                            <m:ctrlPr>
                              <a:rPr lang="en-US" i="1" dirty="0" smtClean="0">
                                <a:latin typeface="Cambria Math" panose="02040503050406030204" pitchFamily="18" charset="0"/>
                              </a:rPr>
                            </m:ctrlPr>
                          </m:dPr>
                          <m:e>
                            <m:r>
                              <a:rPr lang="en-US" i="1" dirty="0" smtClean="0">
                                <a:latin typeface="Cambria Math" panose="02040503050406030204" pitchFamily="18" charset="0"/>
                              </a:rPr>
                              <m:t>0</m:t>
                            </m:r>
                          </m:e>
                        </m:d>
                      </m:sup>
                    </m:sSup>
                  </m:oMath>
                </a14:m>
                <a:r>
                  <a:rPr lang="en-US" dirty="0"/>
                  <a:t> being fairly easy to minimize, and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𝐽</m:t>
                        </m:r>
                      </m:e>
                      <m:sup>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sup>
                    </m:sSup>
                  </m:oMath>
                </a14:m>
                <a:r>
                  <a:rPr lang="en-US" dirty="0"/>
                  <a:t> , the most difficult, being </a:t>
                </a:r>
                <a14:m>
                  <m:oMath xmlns:m="http://schemas.openxmlformats.org/officeDocument/2006/math">
                    <m:r>
                      <a:rPr lang="en-US" i="1" dirty="0" smtClean="0">
                        <a:latin typeface="Cambria Math" panose="02040503050406030204" pitchFamily="18" charset="0"/>
                      </a:rPr>
                      <m:t>𝐽</m:t>
                    </m:r>
                    <m:r>
                      <a:rPr lang="en-US" i="1" dirty="0" smtClean="0">
                        <a:latin typeface="Cambria Math" panose="02040503050406030204" pitchFamily="18" charset="0"/>
                      </a:rPr>
                      <m:t>(</m:t>
                    </m:r>
                    <m:r>
                      <a:rPr lang="el-GR" i="1" dirty="0">
                        <a:latin typeface="Cambria Math" panose="02040503050406030204" pitchFamily="18" charset="0"/>
                      </a:rPr>
                      <m:t>𝜃</m:t>
                    </m:r>
                    <m:r>
                      <a:rPr lang="el-GR" i="1" dirty="0">
                        <a:latin typeface="Cambria Math" panose="02040503050406030204" pitchFamily="18" charset="0"/>
                      </a:rPr>
                      <m:t>)</m:t>
                    </m:r>
                  </m:oMath>
                </a14:m>
                <a:r>
                  <a:rPr lang="el-GR" dirty="0"/>
                  <a:t>, </a:t>
                </a:r>
                <a:r>
                  <a:rPr lang="en-US" dirty="0"/>
                  <a:t>the true cost function motivating the entire process. </a:t>
                </a:r>
              </a:p>
              <a:p>
                <a:r>
                  <a:rPr lang="en-US" dirty="0"/>
                  <a:t>When we say that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𝐽</m:t>
                        </m:r>
                      </m:e>
                      <m:sup>
                        <m:d>
                          <m:dPr>
                            <m:ctrlPr>
                              <a:rPr lang="en-US" i="1" dirty="0" smtClean="0">
                                <a:latin typeface="Cambria Math" panose="02040503050406030204" pitchFamily="18" charset="0"/>
                              </a:rPr>
                            </m:ctrlPr>
                          </m:dPr>
                          <m:e>
                            <m:r>
                              <a:rPr lang="en-US" i="1" dirty="0" err="1">
                                <a:latin typeface="Cambria Math" panose="02040503050406030204" pitchFamily="18" charset="0"/>
                              </a:rPr>
                              <m:t>𝑖</m:t>
                            </m:r>
                          </m:e>
                        </m:d>
                      </m:sup>
                    </m:sSup>
                  </m:oMath>
                </a14:m>
                <a:r>
                  <a:rPr lang="en-US" dirty="0"/>
                  <a:t> is easier than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𝐽</m:t>
                        </m:r>
                      </m:e>
                      <m:sup>
                        <m:d>
                          <m:dPr>
                            <m:ctrlPr>
                              <a:rPr lang="en-US" i="1" dirty="0" smtClean="0">
                                <a:latin typeface="Cambria Math" panose="02040503050406030204" pitchFamily="18" charset="0"/>
                              </a:rPr>
                            </m:ctrlPr>
                          </m:dPr>
                          <m:e>
                            <m:r>
                              <a:rPr lang="en-US" i="1" dirty="0" smtClean="0">
                                <a:latin typeface="Cambria Math" panose="02040503050406030204" pitchFamily="18" charset="0"/>
                              </a:rPr>
                              <m:t>𝑖</m:t>
                            </m:r>
                            <m:r>
                              <a:rPr lang="en-US" i="1" dirty="0" smtClean="0">
                                <a:latin typeface="Cambria Math" panose="02040503050406030204" pitchFamily="18" charset="0"/>
                              </a:rPr>
                              <m:t>+1</m:t>
                            </m:r>
                          </m:e>
                        </m:d>
                      </m:sup>
                    </m:sSup>
                  </m:oMath>
                </a14:m>
                <a:r>
                  <a:rPr lang="en-US" dirty="0"/>
                  <a:t>, we mean that it is well behaved over more of </a:t>
                </a:r>
                <a14:m>
                  <m:oMath xmlns:m="http://schemas.openxmlformats.org/officeDocument/2006/math">
                    <m:r>
                      <a:rPr lang="el-GR" i="1" dirty="0" smtClean="0">
                        <a:latin typeface="Cambria Math" panose="02040503050406030204" pitchFamily="18" charset="0"/>
                      </a:rPr>
                      <m:t>𝜃</m:t>
                    </m:r>
                  </m:oMath>
                </a14:m>
                <a:r>
                  <a:rPr lang="el-GR" dirty="0"/>
                  <a:t> </a:t>
                </a:r>
                <a:r>
                  <a:rPr lang="en-US" dirty="0"/>
                  <a:t>space. </a:t>
                </a:r>
              </a:p>
              <a:p>
                <a:r>
                  <a:rPr lang="en-US" dirty="0"/>
                  <a:t>Example:</a:t>
                </a:r>
              </a:p>
              <a:p>
                <a:endParaRPr lang="en-US" dirty="0"/>
              </a:p>
              <a:p>
                <a:pPr lvl="1"/>
                <a:r>
                  <a:rPr lang="en-US" dirty="0"/>
                  <a:t>The intuition for this approach is that some non-convex functions become approximately convex when blurred</a:t>
                </a:r>
              </a:p>
              <a:p>
                <a:endParaRPr lang="en-US" dirty="0"/>
              </a:p>
              <a:p>
                <a:endParaRPr lang="en-US" dirty="0"/>
              </a:p>
              <a:p>
                <a:endParaRPr lang="en-LB" dirty="0"/>
              </a:p>
            </p:txBody>
          </p:sp>
        </mc:Choice>
        <mc:Fallback xmlns="">
          <p:sp>
            <p:nvSpPr>
              <p:cNvPr id="3" name="Text Placeholder 2">
                <a:extLst>
                  <a:ext uri="{FF2B5EF4-FFF2-40B4-BE49-F238E27FC236}">
                    <a16:creationId xmlns:a16="http://schemas.microsoft.com/office/drawing/2014/main" id="{187CFBBD-93BF-754C-A3FF-77C4FC5EB62E}"/>
                  </a:ext>
                </a:extLst>
              </p:cNvPr>
              <p:cNvSpPr>
                <a:spLocks noGrp="1" noRot="1" noChangeAspect="1" noMove="1" noResize="1" noEditPoints="1" noAdjustHandles="1" noChangeArrowheads="1" noChangeShapeType="1" noTextEdit="1"/>
              </p:cNvSpPr>
              <p:nvPr>
                <p:ph type="body" idx="1"/>
              </p:nvPr>
            </p:nvSpPr>
            <p:spPr>
              <a:xfrm>
                <a:off x="952500" y="2171700"/>
                <a:ext cx="11099800" cy="5788077"/>
              </a:xfrm>
              <a:blipFill>
                <a:blip r:embed="rId2"/>
                <a:stretch>
                  <a:fillRect l="-571" t="-1751" r="-1486" b="-438"/>
                </a:stretch>
              </a:blipFill>
            </p:spPr>
            <p:txBody>
              <a:bodyPr/>
              <a:lstStyle/>
              <a:p>
                <a:r>
                  <a:rPr lang="en-LB">
                    <a:noFill/>
                  </a:rPr>
                  <a:t> </a:t>
                </a:r>
              </a:p>
            </p:txBody>
          </p:sp>
        </mc:Fallback>
      </mc:AlternateContent>
      <p:pic>
        <p:nvPicPr>
          <p:cNvPr id="4" name="Picture 3">
            <a:extLst>
              <a:ext uri="{FF2B5EF4-FFF2-40B4-BE49-F238E27FC236}">
                <a16:creationId xmlns:a16="http://schemas.microsoft.com/office/drawing/2014/main" id="{54D65B3B-BAE8-C745-BB32-2C5F6CB71B16}"/>
              </a:ext>
            </a:extLst>
          </p:cNvPr>
          <p:cNvPicPr>
            <a:picLocks noChangeAspect="1"/>
          </p:cNvPicPr>
          <p:nvPr/>
        </p:nvPicPr>
        <p:blipFill>
          <a:blip r:embed="rId3"/>
          <a:stretch>
            <a:fillRect/>
          </a:stretch>
        </p:blipFill>
        <p:spPr>
          <a:xfrm>
            <a:off x="4007058" y="6249336"/>
            <a:ext cx="5336630" cy="646139"/>
          </a:xfrm>
          <a:prstGeom prst="rect">
            <a:avLst/>
          </a:prstGeom>
        </p:spPr>
      </p:pic>
    </p:spTree>
    <p:extLst>
      <p:ext uri="{BB962C8B-B14F-4D97-AF65-F5344CB8AC3E}">
        <p14:creationId xmlns:p14="http://schemas.microsoft.com/office/powerpoint/2010/main" val="3223270187"/>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61FD1-F0B1-9940-A638-7960CF8AB878}"/>
              </a:ext>
            </a:extLst>
          </p:cNvPr>
          <p:cNvSpPr>
            <a:spLocks noGrp="1"/>
          </p:cNvSpPr>
          <p:nvPr>
            <p:ph type="title"/>
          </p:nvPr>
        </p:nvSpPr>
        <p:spPr/>
        <p:txBody>
          <a:bodyPr/>
          <a:lstStyle/>
          <a:p>
            <a:r>
              <a:rPr lang="en-US" dirty="0"/>
              <a:t>C</a:t>
            </a:r>
            <a:r>
              <a:rPr lang="en-LB" dirty="0"/>
              <a:t>urriculum learning</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369F9037-D526-E44A-9D77-2296484242E5}"/>
                  </a:ext>
                </a:extLst>
              </p:cNvPr>
              <p:cNvSpPr>
                <a:spLocks noGrp="1"/>
              </p:cNvSpPr>
              <p:nvPr>
                <p:ph type="body" idx="1"/>
              </p:nvPr>
            </p:nvSpPr>
            <p:spPr/>
            <p:txBody>
              <a:bodyPr>
                <a:normAutofit fontScale="70000" lnSpcReduction="20000"/>
              </a:bodyPr>
              <a:lstStyle/>
              <a:p>
                <a:r>
                  <a:rPr lang="en-US" dirty="0"/>
                  <a:t>Curriculum learning is based on the idea of planning a learning process to begin by learning simple concepts and progress to learning more complex concepts that depend on these simpler concepts.</a:t>
                </a:r>
              </a:p>
              <a:p>
                <a:r>
                  <a:rPr lang="en-US" dirty="0"/>
                  <a:t>Earlier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𝐽</m:t>
                        </m:r>
                      </m:e>
                      <m:sup>
                        <m:r>
                          <a:rPr lang="en-US" b="0" i="1" dirty="0" smtClean="0">
                            <a:latin typeface="Cambria Math" panose="02040503050406030204" pitchFamily="18" charset="0"/>
                          </a:rPr>
                          <m:t>(</m:t>
                        </m:r>
                        <m:r>
                          <a:rPr lang="en-US" i="1" dirty="0" err="1">
                            <a:latin typeface="Cambria Math" panose="02040503050406030204" pitchFamily="18" charset="0"/>
                          </a:rPr>
                          <m:t>𝑖</m:t>
                        </m:r>
                        <m:r>
                          <a:rPr lang="en-US" b="0" i="1" dirty="0" smtClean="0">
                            <a:latin typeface="Cambria Math" panose="02040503050406030204" pitchFamily="18" charset="0"/>
                          </a:rPr>
                          <m:t>)</m:t>
                        </m:r>
                      </m:sup>
                    </m:sSup>
                  </m:oMath>
                </a14:m>
                <a:r>
                  <a:rPr lang="en-US" dirty="0"/>
                  <a:t> are made easier by increasing the influence of simpler examples </a:t>
                </a:r>
              </a:p>
              <a:p>
                <a:pPr lvl="1"/>
                <a:r>
                  <a:rPr lang="en-US" dirty="0"/>
                  <a:t>either by assigning their contributions to the cost function larger coefficients, </a:t>
                </a:r>
              </a:p>
              <a:p>
                <a:pPr lvl="1"/>
                <a:r>
                  <a:rPr lang="en-US" dirty="0"/>
                  <a:t>or by sampling them more frequently</a:t>
                </a:r>
              </a:p>
              <a:p>
                <a:r>
                  <a:rPr lang="en-US" dirty="0"/>
                  <a:t>the way humans teach: </a:t>
                </a:r>
              </a:p>
              <a:p>
                <a:pPr lvl="1"/>
                <a:r>
                  <a:rPr lang="en-US" dirty="0"/>
                  <a:t>teachers start by showing easier and more prototypical examples </a:t>
                </a:r>
              </a:p>
              <a:p>
                <a:pPr lvl="1"/>
                <a:r>
                  <a:rPr lang="en-US" dirty="0"/>
                  <a:t>and then help the learner refine the decision surface with the less obvious cases.</a:t>
                </a:r>
              </a:p>
              <a:p>
                <a:r>
                  <a:rPr lang="en-US" dirty="0"/>
                  <a:t>stochastic curriculum: a random mix of easy and difficult examples is always presented to the learner, but where the average proportion of the more difficult examples (for example sequences with longer-term dependencies) is gradually increased.</a:t>
                </a:r>
                <a:endParaRPr lang="en-LB" dirty="0"/>
              </a:p>
            </p:txBody>
          </p:sp>
        </mc:Choice>
        <mc:Fallback xmlns="">
          <p:sp>
            <p:nvSpPr>
              <p:cNvPr id="3" name="Text Placeholder 2">
                <a:extLst>
                  <a:ext uri="{FF2B5EF4-FFF2-40B4-BE49-F238E27FC236}">
                    <a16:creationId xmlns:a16="http://schemas.microsoft.com/office/drawing/2014/main" id="{369F9037-D526-E44A-9D77-2296484242E5}"/>
                  </a:ext>
                </a:extLst>
              </p:cNvPr>
              <p:cNvSpPr>
                <a:spLocks noGrp="1" noRot="1" noChangeAspect="1" noMove="1" noResize="1" noEditPoints="1" noAdjustHandles="1" noChangeArrowheads="1" noChangeShapeType="1" noTextEdit="1"/>
              </p:cNvSpPr>
              <p:nvPr>
                <p:ph type="body" idx="1"/>
              </p:nvPr>
            </p:nvSpPr>
            <p:spPr>
              <a:blipFill>
                <a:blip r:embed="rId2"/>
                <a:stretch>
                  <a:fillRect l="-571" t="-1509" r="-343"/>
                </a:stretch>
              </a:blipFill>
            </p:spPr>
            <p:txBody>
              <a:bodyPr/>
              <a:lstStyle/>
              <a:p>
                <a:r>
                  <a:rPr lang="en-LB">
                    <a:noFill/>
                  </a:rPr>
                  <a:t> </a:t>
                </a:r>
              </a:p>
            </p:txBody>
          </p:sp>
        </mc:Fallback>
      </mc:AlternateContent>
    </p:spTree>
    <p:extLst>
      <p:ext uri="{BB962C8B-B14F-4D97-AF65-F5344CB8AC3E}">
        <p14:creationId xmlns:p14="http://schemas.microsoft.com/office/powerpoint/2010/main" val="234718737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6CE74-B52A-4540-A7EA-75738CB61661}"/>
              </a:ext>
            </a:extLst>
          </p:cNvPr>
          <p:cNvSpPr>
            <a:spLocks noGrp="1"/>
          </p:cNvSpPr>
          <p:nvPr>
            <p:ph type="title"/>
          </p:nvPr>
        </p:nvSpPr>
        <p:spPr/>
        <p:txBody>
          <a:bodyPr/>
          <a:lstStyle/>
          <a:p>
            <a:r>
              <a:rPr lang="en-US" dirty="0"/>
              <a:t>U</a:t>
            </a:r>
            <a:r>
              <a:rPr lang="en-LB" dirty="0"/>
              <a:t>seful links</a:t>
            </a:r>
          </a:p>
        </p:txBody>
      </p:sp>
      <p:sp>
        <p:nvSpPr>
          <p:cNvPr id="3" name="Text Placeholder 2">
            <a:extLst>
              <a:ext uri="{FF2B5EF4-FFF2-40B4-BE49-F238E27FC236}">
                <a16:creationId xmlns:a16="http://schemas.microsoft.com/office/drawing/2014/main" id="{B48CB24E-1B42-F44C-8142-5A91645BBDEC}"/>
              </a:ext>
            </a:extLst>
          </p:cNvPr>
          <p:cNvSpPr>
            <a:spLocks noGrp="1"/>
          </p:cNvSpPr>
          <p:nvPr>
            <p:ph type="body" idx="1"/>
          </p:nvPr>
        </p:nvSpPr>
        <p:spPr/>
        <p:txBody>
          <a:bodyPr>
            <a:normAutofit fontScale="77500" lnSpcReduction="20000"/>
          </a:bodyPr>
          <a:lstStyle/>
          <a:p>
            <a:r>
              <a:rPr lang="en-US" dirty="0"/>
              <a:t>Ian’s lecture on batch normalization (minutes 3:40 </a:t>
            </a:r>
            <a:r>
              <a:rPr lang="en-US" dirty="0">
                <a:sym typeface="Wingdings" pitchFamily="2" charset="2"/>
              </a:rPr>
              <a:t> 13)</a:t>
            </a:r>
            <a:endParaRPr lang="en-US" dirty="0"/>
          </a:p>
          <a:p>
            <a:pPr lvl="1"/>
            <a:r>
              <a:rPr lang="en-US" dirty="0">
                <a:hlinkClick r:id="rId2"/>
              </a:rPr>
              <a:t>https://www.youtube.com/watch?v=Xogn6veSyxA</a:t>
            </a:r>
            <a:endParaRPr lang="en-US" dirty="0"/>
          </a:p>
          <a:p>
            <a:pPr fontAlgn="base"/>
            <a:r>
              <a:rPr lang="en-US" dirty="0"/>
              <a:t>Series: Optimization (A collection of four posts)</a:t>
            </a:r>
            <a:endParaRPr lang="en-US" dirty="0">
              <a:hlinkClick r:id="rId3"/>
            </a:endParaRPr>
          </a:p>
          <a:p>
            <a:pPr lvl="1"/>
            <a:r>
              <a:rPr lang="en-US" dirty="0">
                <a:hlinkClick r:id="rId3"/>
              </a:rPr>
              <a:t>https://blog.paperspace.com/intro-to-optimization-in-deep-learning-gradient-descent/</a:t>
            </a:r>
            <a:endParaRPr lang="en-US" dirty="0"/>
          </a:p>
          <a:p>
            <a:pPr lvl="1"/>
            <a:r>
              <a:rPr lang="en-US" dirty="0">
                <a:hlinkClick r:id="rId4"/>
              </a:rPr>
              <a:t>https://blog.paperspace.com/intro-to-optimization-momentum-rmsprop-adam</a:t>
            </a:r>
            <a:endParaRPr lang="en-US" dirty="0"/>
          </a:p>
          <a:p>
            <a:pPr lvl="1"/>
            <a:r>
              <a:rPr lang="en-US" dirty="0">
                <a:hlinkClick r:id="rId5"/>
              </a:rPr>
              <a:t>https://blog.paperspace.com/vanishing-gradients-activation-function/</a:t>
            </a:r>
            <a:endParaRPr lang="en-US" dirty="0"/>
          </a:p>
          <a:p>
            <a:pPr lvl="1"/>
            <a:r>
              <a:rPr lang="en-US" dirty="0">
                <a:hlinkClick r:id="rId6"/>
              </a:rPr>
              <a:t>https://blog.paperspace.com/busting-the-myths-about-batch-normalization/</a:t>
            </a:r>
            <a:endParaRPr lang="en-US" dirty="0"/>
          </a:p>
          <a:p>
            <a:r>
              <a:rPr lang="en-US" dirty="0"/>
              <a:t>ADAM's Story and Proof </a:t>
            </a:r>
          </a:p>
          <a:p>
            <a:pPr lvl="1"/>
            <a:r>
              <a:rPr lang="en-US" dirty="0">
                <a:hlinkClick r:id="rId7"/>
              </a:rPr>
              <a:t>https://www.youtube.com/watch?v=n65pElMp6x8</a:t>
            </a:r>
            <a:endParaRPr lang="en-US" dirty="0"/>
          </a:p>
          <a:p>
            <a:pPr lvl="1"/>
            <a:r>
              <a:rPr lang="en-US" dirty="0">
                <a:hlinkClick r:id="rId8"/>
              </a:rPr>
              <a:t>https://www.youtube.com/watch?v=q3zHYfaKg4k</a:t>
            </a:r>
            <a:endParaRPr lang="en-US" dirty="0"/>
          </a:p>
        </p:txBody>
      </p:sp>
    </p:spTree>
    <p:extLst>
      <p:ext uri="{BB962C8B-B14F-4D97-AF65-F5344CB8AC3E}">
        <p14:creationId xmlns:p14="http://schemas.microsoft.com/office/powerpoint/2010/main" val="42470895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40B5-19FD-1F43-BE9A-142ABC7235EC}"/>
              </a:ext>
            </a:extLst>
          </p:cNvPr>
          <p:cNvSpPr>
            <a:spLocks noGrp="1"/>
          </p:cNvSpPr>
          <p:nvPr>
            <p:ph type="title"/>
          </p:nvPr>
        </p:nvSpPr>
        <p:spPr/>
        <p:txBody>
          <a:bodyPr>
            <a:normAutofit fontScale="90000"/>
          </a:bodyPr>
          <a:lstStyle/>
          <a:p>
            <a:r>
              <a:rPr lang="en-US" dirty="0">
                <a:solidFill>
                  <a:schemeClr val="accent1"/>
                </a:solidFill>
              </a:rPr>
              <a:t>O</a:t>
            </a:r>
            <a:r>
              <a:rPr lang="en-LB" dirty="0">
                <a:solidFill>
                  <a:schemeClr val="accent1"/>
                </a:solidFill>
              </a:rPr>
              <a:t>ptional</a:t>
            </a:r>
            <a:r>
              <a:rPr lang="en-LB" dirty="0"/>
              <a:t/>
            </a:r>
            <a:br>
              <a:rPr lang="en-LB" dirty="0"/>
            </a:br>
            <a:r>
              <a:rPr lang="en-US" dirty="0"/>
              <a:t>Approximate Second-Order Methods</a:t>
            </a:r>
            <a:endParaRPr lang="en-LB" dirty="0"/>
          </a:p>
        </p:txBody>
      </p:sp>
      <p:sp>
        <p:nvSpPr>
          <p:cNvPr id="3" name="Text Placeholder 2">
            <a:extLst>
              <a:ext uri="{FF2B5EF4-FFF2-40B4-BE49-F238E27FC236}">
                <a16:creationId xmlns:a16="http://schemas.microsoft.com/office/drawing/2014/main" id="{A7DA8C50-2C01-F14E-A987-EB3EEA3D14CD}"/>
              </a:ext>
            </a:extLst>
          </p:cNvPr>
          <p:cNvSpPr>
            <a:spLocks noGrp="1"/>
          </p:cNvSpPr>
          <p:nvPr>
            <p:ph type="body" idx="1"/>
          </p:nvPr>
        </p:nvSpPr>
        <p:spPr/>
        <p:txBody>
          <a:bodyPr/>
          <a:lstStyle/>
          <a:p>
            <a:r>
              <a:rPr lang="en-LB" dirty="0"/>
              <a:t>Newton’s Method</a:t>
            </a:r>
          </a:p>
          <a:p>
            <a:r>
              <a:rPr lang="en-US" dirty="0"/>
              <a:t>Conjugate Gradients</a:t>
            </a:r>
          </a:p>
          <a:p>
            <a:r>
              <a:rPr lang="en-US" dirty="0"/>
              <a:t>N</a:t>
            </a:r>
            <a:r>
              <a:rPr lang="en-LB" dirty="0"/>
              <a:t>on-linear conjugate gradients</a:t>
            </a:r>
          </a:p>
          <a:p>
            <a:r>
              <a:rPr lang="en-US" dirty="0" err="1"/>
              <a:t>Broyden</a:t>
            </a:r>
            <a:r>
              <a:rPr lang="en-US" dirty="0"/>
              <a:t>–Fletcher–Goldfarb–</a:t>
            </a:r>
            <a:r>
              <a:rPr lang="en-US" dirty="0" err="1"/>
              <a:t>Shanno</a:t>
            </a:r>
            <a:r>
              <a:rPr lang="en-US" dirty="0"/>
              <a:t> (BFGS) algorithm</a:t>
            </a:r>
            <a:endParaRPr lang="en-LB" dirty="0"/>
          </a:p>
          <a:p>
            <a:endParaRPr lang="en-LB" dirty="0"/>
          </a:p>
        </p:txBody>
      </p:sp>
    </p:spTree>
    <p:extLst>
      <p:ext uri="{BB962C8B-B14F-4D97-AF65-F5344CB8AC3E}">
        <p14:creationId xmlns:p14="http://schemas.microsoft.com/office/powerpoint/2010/main" val="101074955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E51F8-4518-204E-ACB2-221ADD409117}"/>
              </a:ext>
            </a:extLst>
          </p:cNvPr>
          <p:cNvSpPr>
            <a:spLocks noGrp="1"/>
          </p:cNvSpPr>
          <p:nvPr>
            <p:ph type="title"/>
          </p:nvPr>
        </p:nvSpPr>
        <p:spPr/>
        <p:txBody>
          <a:bodyPr/>
          <a:lstStyle/>
          <a:p>
            <a:r>
              <a:rPr lang="en-LB" dirty="0"/>
              <a:t>Newton’s method</a:t>
            </a:r>
          </a:p>
        </p:txBody>
      </p:sp>
      <p:pic>
        <p:nvPicPr>
          <p:cNvPr id="4" name="Picture 3">
            <a:extLst>
              <a:ext uri="{FF2B5EF4-FFF2-40B4-BE49-F238E27FC236}">
                <a16:creationId xmlns:a16="http://schemas.microsoft.com/office/drawing/2014/main" id="{EA0739C4-166A-624B-9A16-15F9810E7154}"/>
              </a:ext>
            </a:extLst>
          </p:cNvPr>
          <p:cNvPicPr>
            <a:picLocks noChangeAspect="1"/>
          </p:cNvPicPr>
          <p:nvPr/>
        </p:nvPicPr>
        <p:blipFill>
          <a:blip r:embed="rId2"/>
          <a:stretch>
            <a:fillRect/>
          </a:stretch>
        </p:blipFill>
        <p:spPr>
          <a:xfrm>
            <a:off x="2155567" y="5392295"/>
            <a:ext cx="8693665" cy="1033698"/>
          </a:xfrm>
          <a:prstGeom prst="rect">
            <a:avLst/>
          </a:prstGeom>
        </p:spPr>
      </p:pic>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C039050-D065-3B42-9079-B867FA48D331}"/>
                  </a:ext>
                </a:extLst>
              </p:cNvPr>
              <p:cNvSpPr>
                <a:spLocks noGrp="1"/>
              </p:cNvSpPr>
              <p:nvPr>
                <p:ph type="body" idx="1"/>
              </p:nvPr>
            </p:nvSpPr>
            <p:spPr>
              <a:xfrm>
                <a:off x="952500" y="2407795"/>
                <a:ext cx="11099800" cy="2469005"/>
              </a:xfrm>
            </p:spPr>
            <p:txBody>
              <a:bodyPr>
                <a:normAutofit fontScale="85000" lnSpcReduction="10000"/>
              </a:bodyPr>
              <a:lstStyle/>
              <a:p>
                <a:r>
                  <a:rPr lang="en-US" dirty="0"/>
                  <a:t>For a locally quadratic function (with positive definite </a:t>
                </a:r>
                <a14:m>
                  <m:oMath xmlns:m="http://schemas.openxmlformats.org/officeDocument/2006/math">
                    <m:r>
                      <a:rPr lang="en-US" b="1" i="1" dirty="0" smtClean="0">
                        <a:latin typeface="Cambria Math" panose="02040503050406030204" pitchFamily="18" charset="0"/>
                      </a:rPr>
                      <m:t>𝑯</m:t>
                    </m:r>
                  </m:oMath>
                </a14:m>
                <a:r>
                  <a:rPr lang="en-US" dirty="0"/>
                  <a:t>), by rescaling the gradient by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𝐻</m:t>
                        </m:r>
                      </m:e>
                      <m:sup>
                        <m:r>
                          <a:rPr lang="en-US" i="1" dirty="0" smtClean="0">
                            <a:latin typeface="Cambria Math" panose="02040503050406030204" pitchFamily="18" charset="0"/>
                          </a:rPr>
                          <m:t>−1</m:t>
                        </m:r>
                      </m:sup>
                    </m:sSup>
                  </m:oMath>
                </a14:m>
                <a:r>
                  <a:rPr lang="en-US" dirty="0"/>
                  <a:t>, Newton’s method jumps directly to the minimum. </a:t>
                </a:r>
              </a:p>
              <a:p>
                <a:r>
                  <a:rPr lang="en-US" dirty="0"/>
                  <a:t>If the objective function is convex but not quadratic (there are higher-order terms), this update can be iterated</a:t>
                </a:r>
              </a:p>
              <a:p>
                <a:endParaRPr lang="en-LB" dirty="0"/>
              </a:p>
            </p:txBody>
          </p:sp>
        </mc:Choice>
        <mc:Fallback xmlns="">
          <p:sp>
            <p:nvSpPr>
              <p:cNvPr id="3" name="Text Placeholder 2">
                <a:extLst>
                  <a:ext uri="{FF2B5EF4-FFF2-40B4-BE49-F238E27FC236}">
                    <a16:creationId xmlns:a16="http://schemas.microsoft.com/office/drawing/2014/main" id="{5C039050-D065-3B42-9079-B867FA48D331}"/>
                  </a:ext>
                </a:extLst>
              </p:cNvPr>
              <p:cNvSpPr>
                <a:spLocks noGrp="1" noRot="1" noChangeAspect="1" noMove="1" noResize="1" noEditPoints="1" noAdjustHandles="1" noChangeArrowheads="1" noChangeShapeType="1" noTextEdit="1"/>
              </p:cNvSpPr>
              <p:nvPr>
                <p:ph type="body" idx="1"/>
              </p:nvPr>
            </p:nvSpPr>
            <p:spPr>
              <a:xfrm>
                <a:off x="952500" y="2407795"/>
                <a:ext cx="11099800" cy="2469005"/>
              </a:xfrm>
              <a:blipFill>
                <a:blip r:embed="rId3"/>
                <a:stretch>
                  <a:fillRect l="-800" t="-4615" r="-229" b="-4103"/>
                </a:stretch>
              </a:blipFill>
            </p:spPr>
            <p:txBody>
              <a:bodyPr/>
              <a:lstStyle/>
              <a:p>
                <a:r>
                  <a:rPr lang="en-LB">
                    <a:noFill/>
                  </a:rPr>
                  <a:t> </a:t>
                </a:r>
              </a:p>
            </p:txBody>
          </p:sp>
        </mc:Fallback>
      </mc:AlternateContent>
      <p:pic>
        <p:nvPicPr>
          <p:cNvPr id="6" name="Picture 5">
            <a:extLst>
              <a:ext uri="{FF2B5EF4-FFF2-40B4-BE49-F238E27FC236}">
                <a16:creationId xmlns:a16="http://schemas.microsoft.com/office/drawing/2014/main" id="{E6A5CDF0-4AF1-8643-BFE5-FBFDD25B86C9}"/>
              </a:ext>
            </a:extLst>
          </p:cNvPr>
          <p:cNvPicPr>
            <a:picLocks noChangeAspect="1"/>
          </p:cNvPicPr>
          <p:nvPr/>
        </p:nvPicPr>
        <p:blipFill>
          <a:blip r:embed="rId4"/>
          <a:stretch>
            <a:fillRect/>
          </a:stretch>
        </p:blipFill>
        <p:spPr>
          <a:xfrm>
            <a:off x="2022078" y="6588597"/>
            <a:ext cx="8960644" cy="901700"/>
          </a:xfrm>
          <a:prstGeom prst="rect">
            <a:avLst/>
          </a:prstGeom>
        </p:spPr>
      </p:pic>
      <p:pic>
        <p:nvPicPr>
          <p:cNvPr id="7" name="Picture 6">
            <a:extLst>
              <a:ext uri="{FF2B5EF4-FFF2-40B4-BE49-F238E27FC236}">
                <a16:creationId xmlns:a16="http://schemas.microsoft.com/office/drawing/2014/main" id="{5C9D8358-CD0F-EF41-8D99-6542CA4D392E}"/>
              </a:ext>
            </a:extLst>
          </p:cNvPr>
          <p:cNvPicPr>
            <a:picLocks noChangeAspect="1"/>
          </p:cNvPicPr>
          <p:nvPr/>
        </p:nvPicPr>
        <p:blipFill>
          <a:blip r:embed="rId5"/>
          <a:stretch>
            <a:fillRect/>
          </a:stretch>
        </p:blipFill>
        <p:spPr>
          <a:xfrm>
            <a:off x="4152877" y="7622918"/>
            <a:ext cx="3909003" cy="776052"/>
          </a:xfrm>
          <a:prstGeom prst="rect">
            <a:avLst/>
          </a:prstGeom>
        </p:spPr>
      </p:pic>
    </p:spTree>
    <p:extLst>
      <p:ext uri="{BB962C8B-B14F-4D97-AF65-F5344CB8AC3E}">
        <p14:creationId xmlns:p14="http://schemas.microsoft.com/office/powerpoint/2010/main" val="150464301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9A7C-D3AB-B444-8C16-3E9EF23E4504}"/>
              </a:ext>
            </a:extLst>
          </p:cNvPr>
          <p:cNvSpPr>
            <a:spLocks noGrp="1"/>
          </p:cNvSpPr>
          <p:nvPr>
            <p:ph type="title"/>
          </p:nvPr>
        </p:nvSpPr>
        <p:spPr/>
        <p:txBody>
          <a:bodyPr/>
          <a:lstStyle/>
          <a:p>
            <a:r>
              <a:rPr lang="en-LB" dirty="0"/>
              <a:t>Newton’s method algorithm</a:t>
            </a:r>
          </a:p>
        </p:txBody>
      </p:sp>
      <p:pic>
        <p:nvPicPr>
          <p:cNvPr id="4" name="Picture 3">
            <a:extLst>
              <a:ext uri="{FF2B5EF4-FFF2-40B4-BE49-F238E27FC236}">
                <a16:creationId xmlns:a16="http://schemas.microsoft.com/office/drawing/2014/main" id="{12A7C1D9-F4CD-9A44-AEEC-2E7BEF353ECC}"/>
              </a:ext>
            </a:extLst>
          </p:cNvPr>
          <p:cNvPicPr>
            <a:picLocks noChangeAspect="1"/>
          </p:cNvPicPr>
          <p:nvPr/>
        </p:nvPicPr>
        <p:blipFill>
          <a:blip r:embed="rId2"/>
          <a:stretch>
            <a:fillRect/>
          </a:stretch>
        </p:blipFill>
        <p:spPr>
          <a:xfrm>
            <a:off x="1330542" y="2068643"/>
            <a:ext cx="10343716" cy="4227226"/>
          </a:xfrm>
          <a:prstGeom prst="rect">
            <a:avLst/>
          </a:prstGeom>
        </p:spPr>
      </p:pic>
      <p:pic>
        <p:nvPicPr>
          <p:cNvPr id="5" name="Picture 4">
            <a:extLst>
              <a:ext uri="{FF2B5EF4-FFF2-40B4-BE49-F238E27FC236}">
                <a16:creationId xmlns:a16="http://schemas.microsoft.com/office/drawing/2014/main" id="{566B9D10-B463-934F-A3B5-87A73E32EDCE}"/>
              </a:ext>
            </a:extLst>
          </p:cNvPr>
          <p:cNvPicPr>
            <a:picLocks noChangeAspect="1"/>
          </p:cNvPicPr>
          <p:nvPr/>
        </p:nvPicPr>
        <p:blipFill>
          <a:blip r:embed="rId3"/>
          <a:stretch>
            <a:fillRect/>
          </a:stretch>
        </p:blipFill>
        <p:spPr>
          <a:xfrm>
            <a:off x="5481923" y="8336567"/>
            <a:ext cx="4969337" cy="716509"/>
          </a:xfrm>
          <a:prstGeom prst="rect">
            <a:avLst/>
          </a:prstGeom>
        </p:spPr>
      </p:pic>
      <p:sp>
        <p:nvSpPr>
          <p:cNvPr id="6" name="Rectangle 5">
            <a:extLst>
              <a:ext uri="{FF2B5EF4-FFF2-40B4-BE49-F238E27FC236}">
                <a16:creationId xmlns:a16="http://schemas.microsoft.com/office/drawing/2014/main" id="{EF381D8A-A061-5943-94AF-FD7BD1B827F3}"/>
              </a:ext>
            </a:extLst>
          </p:cNvPr>
          <p:cNvSpPr/>
          <p:nvPr/>
        </p:nvSpPr>
        <p:spPr>
          <a:xfrm>
            <a:off x="879574" y="6744752"/>
            <a:ext cx="6502400" cy="2308324"/>
          </a:xfrm>
          <a:prstGeom prst="rect">
            <a:avLst/>
          </a:prstGeom>
        </p:spPr>
        <p:txBody>
          <a:bodyPr>
            <a:spAutoFit/>
          </a:bodyPr>
          <a:lstStyle/>
          <a:p>
            <a:pPr algn="l"/>
            <a:r>
              <a:rPr lang="en-US" sz="2400" dirty="0">
                <a:latin typeface="Helvetica" pitchFamily="2" charset="0"/>
              </a:rPr>
              <a:t>If the eigenvalues of the Hessian are not</a:t>
            </a:r>
          </a:p>
          <a:p>
            <a:pPr algn="l"/>
            <a:r>
              <a:rPr lang="en-US" sz="2400" dirty="0">
                <a:latin typeface="Helvetica" pitchFamily="2" charset="0"/>
              </a:rPr>
              <a:t>all positive, for example, near a saddle point, then Newton’s method can actually</a:t>
            </a:r>
          </a:p>
          <a:p>
            <a:pPr algn="l"/>
            <a:r>
              <a:rPr lang="en-US" sz="2400" dirty="0">
                <a:latin typeface="Helvetica" pitchFamily="2" charset="0"/>
              </a:rPr>
              <a:t>cause updates to move in the wrong direction. This situation can be avoided</a:t>
            </a:r>
          </a:p>
          <a:p>
            <a:pPr algn="l"/>
            <a:r>
              <a:rPr lang="en-US" sz="2400" dirty="0">
                <a:latin typeface="Helvetica" pitchFamily="2" charset="0"/>
              </a:rPr>
              <a:t>by regularizing the Hessian.</a:t>
            </a:r>
          </a:p>
        </p:txBody>
      </p:sp>
    </p:spTree>
    <p:extLst>
      <p:ext uri="{BB962C8B-B14F-4D97-AF65-F5344CB8AC3E}">
        <p14:creationId xmlns:p14="http://schemas.microsoft.com/office/powerpoint/2010/main" val="358661432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A6143-4516-C94D-9DAE-A66B890C413A}"/>
              </a:ext>
            </a:extLst>
          </p:cNvPr>
          <p:cNvSpPr>
            <a:spLocks noGrp="1"/>
          </p:cNvSpPr>
          <p:nvPr>
            <p:ph type="title"/>
          </p:nvPr>
        </p:nvSpPr>
        <p:spPr/>
        <p:txBody>
          <a:bodyPr/>
          <a:lstStyle/>
          <a:p>
            <a:r>
              <a:rPr lang="en-US" dirty="0"/>
              <a:t>T</a:t>
            </a:r>
            <a:r>
              <a:rPr lang="en-LB" dirty="0"/>
              <a:t>he method of steepest descent</a:t>
            </a:r>
          </a:p>
        </p:txBody>
      </p:sp>
      <p:pic>
        <p:nvPicPr>
          <p:cNvPr id="4" name="Picture 3">
            <a:extLst>
              <a:ext uri="{FF2B5EF4-FFF2-40B4-BE49-F238E27FC236}">
                <a16:creationId xmlns:a16="http://schemas.microsoft.com/office/drawing/2014/main" id="{9E49B116-94CB-CD45-8DD7-8C025E684143}"/>
              </a:ext>
            </a:extLst>
          </p:cNvPr>
          <p:cNvPicPr>
            <a:picLocks noChangeAspect="1"/>
          </p:cNvPicPr>
          <p:nvPr/>
        </p:nvPicPr>
        <p:blipFill>
          <a:blip r:embed="rId2"/>
          <a:stretch>
            <a:fillRect/>
          </a:stretch>
        </p:blipFill>
        <p:spPr>
          <a:xfrm>
            <a:off x="1432163" y="2328992"/>
            <a:ext cx="10140474" cy="6560175"/>
          </a:xfrm>
          <a:prstGeom prst="rect">
            <a:avLst/>
          </a:prstGeom>
        </p:spPr>
      </p:pic>
    </p:spTree>
    <p:extLst>
      <p:ext uri="{BB962C8B-B14F-4D97-AF65-F5344CB8AC3E}">
        <p14:creationId xmlns:p14="http://schemas.microsoft.com/office/powerpoint/2010/main" val="242539950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886E8-3286-5146-822C-C96EF2D719D3}"/>
              </a:ext>
            </a:extLst>
          </p:cNvPr>
          <p:cNvSpPr>
            <a:spLocks noGrp="1"/>
          </p:cNvSpPr>
          <p:nvPr>
            <p:ph type="title"/>
          </p:nvPr>
        </p:nvSpPr>
        <p:spPr/>
        <p:txBody>
          <a:bodyPr/>
          <a:lstStyle/>
          <a:p>
            <a:r>
              <a:rPr lang="en-US" dirty="0"/>
              <a:t>M</a:t>
            </a:r>
            <a:r>
              <a:rPr lang="en-LB" dirty="0"/>
              <a:t>ethod of conjugate gradients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43CD9CD-C7BA-4644-BAEF-20771F546410}"/>
                  </a:ext>
                </a:extLst>
              </p:cNvPr>
              <p:cNvSpPr>
                <a:spLocks noGrp="1"/>
              </p:cNvSpPr>
              <p:nvPr>
                <p:ph type="body" idx="1"/>
              </p:nvPr>
            </p:nvSpPr>
            <p:spPr/>
            <p:txBody>
              <a:bodyPr/>
              <a:lstStyle/>
              <a:p>
                <a:r>
                  <a:rPr lang="en-US" dirty="0"/>
                  <a:t>In the method of conjugate gradients, we seek to find a search direction that is conjugate to the previous line search direction, i.e. it will not undo progress made in that direction. </a:t>
                </a:r>
              </a:p>
              <a:p>
                <a:r>
                  <a:rPr lang="en-US" dirty="0"/>
                  <a:t>At training iteration</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𝑡</m:t>
                    </m:r>
                  </m:oMath>
                </a14:m>
                <a:r>
                  <a:rPr lang="en-US" dirty="0"/>
                  <a:t>, the next search direction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𝒅</m:t>
                        </m:r>
                      </m:e>
                      <m:sub>
                        <m:r>
                          <a:rPr lang="en-US" i="1" dirty="0" smtClean="0">
                            <a:latin typeface="Cambria Math" panose="02040503050406030204" pitchFamily="18" charset="0"/>
                          </a:rPr>
                          <m:t>𝑡</m:t>
                        </m:r>
                      </m:sub>
                    </m:sSub>
                  </m:oMath>
                </a14:m>
                <a:r>
                  <a:rPr lang="en-US" dirty="0"/>
                  <a:t> takes the form: </a:t>
                </a:r>
              </a:p>
              <a:p>
                <a:endParaRPr lang="en-US" dirty="0"/>
              </a:p>
              <a:p>
                <a:r>
                  <a:rPr lang="en-US" dirty="0"/>
                  <a:t>Two directions,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𝒅</m:t>
                        </m:r>
                      </m:e>
                      <m:sub>
                        <m:r>
                          <a:rPr lang="en-US" i="1" dirty="0" smtClean="0">
                            <a:latin typeface="Cambria Math" panose="02040503050406030204" pitchFamily="18" charset="0"/>
                          </a:rPr>
                          <m:t>𝑡</m:t>
                        </m:r>
                      </m:sub>
                    </m:sSub>
                  </m:oMath>
                </a14:m>
                <a:r>
                  <a:rPr lang="en-US" dirty="0"/>
                  <a:t> and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𝒅</m:t>
                        </m:r>
                      </m:e>
                      <m:sub>
                        <m:r>
                          <a:rPr lang="en-US" i="1" dirty="0" smtClean="0">
                            <a:latin typeface="Cambria Math" panose="02040503050406030204" pitchFamily="18" charset="0"/>
                          </a:rPr>
                          <m:t>𝑡</m:t>
                        </m:r>
                        <m:r>
                          <a:rPr lang="en-US" b="0" i="1" dirty="0" smtClean="0">
                            <a:latin typeface="Cambria Math" panose="02040503050406030204" pitchFamily="18" charset="0"/>
                          </a:rPr>
                          <m:t>−1</m:t>
                        </m:r>
                      </m:sub>
                    </m:sSub>
                  </m:oMath>
                </a14:m>
                <a:r>
                  <a:rPr lang="en-US" dirty="0"/>
                  <a:t> , are defined as conjugate if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𝒅</m:t>
                        </m:r>
                      </m:e>
                      <m:sub>
                        <m:r>
                          <a:rPr lang="en-US" i="1" dirty="0" smtClean="0">
                            <a:latin typeface="Cambria Math" panose="02040503050406030204" pitchFamily="18" charset="0"/>
                          </a:rPr>
                          <m:t>𝑡</m:t>
                        </m:r>
                      </m:sub>
                    </m:sSub>
                    <m:r>
                      <a:rPr lang="en-US" b="1" i="1" dirty="0">
                        <a:latin typeface="Cambria Math" panose="02040503050406030204" pitchFamily="18" charset="0"/>
                      </a:rPr>
                      <m:t>𝑯</m:t>
                    </m:r>
                    <m:sSub>
                      <m:sSubPr>
                        <m:ctrlPr>
                          <a:rPr lang="en-US" b="0" i="1" dirty="0" smtClean="0">
                            <a:latin typeface="Cambria Math" panose="02040503050406030204" pitchFamily="18" charset="0"/>
                          </a:rPr>
                        </m:ctrlPr>
                      </m:sSubPr>
                      <m:e>
                        <m:r>
                          <a:rPr lang="en-US" b="1" i="1" dirty="0">
                            <a:latin typeface="Cambria Math" panose="02040503050406030204" pitchFamily="18" charset="0"/>
                          </a:rPr>
                          <m:t>𝒅</m:t>
                        </m:r>
                      </m:e>
                      <m:sub>
                        <m:r>
                          <a:rPr lang="en-US" i="1" dirty="0">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 = 0</m:t>
                    </m:r>
                  </m:oMath>
                </a14:m>
                <a:endParaRPr lang="en-US" dirty="0"/>
              </a:p>
              <a:p>
                <a:endParaRPr lang="en-US" dirty="0"/>
              </a:p>
              <a:p>
                <a:endParaRPr lang="en-LB" dirty="0"/>
              </a:p>
            </p:txBody>
          </p:sp>
        </mc:Choice>
        <mc:Fallback xmlns="">
          <p:sp>
            <p:nvSpPr>
              <p:cNvPr id="3" name="Text Placeholder 2">
                <a:extLst>
                  <a:ext uri="{FF2B5EF4-FFF2-40B4-BE49-F238E27FC236}">
                    <a16:creationId xmlns:a16="http://schemas.microsoft.com/office/drawing/2014/main" id="{A43CD9CD-C7BA-4644-BAEF-20771F546410}"/>
                  </a:ext>
                </a:extLst>
              </p:cNvPr>
              <p:cNvSpPr>
                <a:spLocks noGrp="1" noRot="1" noChangeAspect="1" noMove="1" noResize="1" noEditPoints="1" noAdjustHandles="1" noChangeArrowheads="1" noChangeShapeType="1" noTextEdit="1"/>
              </p:cNvSpPr>
              <p:nvPr>
                <p:ph type="body" idx="1"/>
              </p:nvPr>
            </p:nvSpPr>
            <p:spPr>
              <a:blipFill>
                <a:blip r:embed="rId2"/>
                <a:stretch>
                  <a:fillRect l="-1029" t="-1132"/>
                </a:stretch>
              </a:blipFill>
            </p:spPr>
            <p:txBody>
              <a:bodyPr/>
              <a:lstStyle/>
              <a:p>
                <a:r>
                  <a:rPr lang="en-LB">
                    <a:noFill/>
                  </a:rPr>
                  <a:t> </a:t>
                </a:r>
              </a:p>
            </p:txBody>
          </p:sp>
        </mc:Fallback>
      </mc:AlternateContent>
      <p:pic>
        <p:nvPicPr>
          <p:cNvPr id="4" name="Picture 3">
            <a:extLst>
              <a:ext uri="{FF2B5EF4-FFF2-40B4-BE49-F238E27FC236}">
                <a16:creationId xmlns:a16="http://schemas.microsoft.com/office/drawing/2014/main" id="{838F080A-DF4D-8648-9B3D-81BD4D3B1B28}"/>
              </a:ext>
            </a:extLst>
          </p:cNvPr>
          <p:cNvPicPr>
            <a:picLocks noChangeAspect="1"/>
          </p:cNvPicPr>
          <p:nvPr/>
        </p:nvPicPr>
        <p:blipFill>
          <a:blip r:embed="rId3"/>
          <a:stretch>
            <a:fillRect/>
          </a:stretch>
        </p:blipFill>
        <p:spPr>
          <a:xfrm>
            <a:off x="5381157" y="5394377"/>
            <a:ext cx="4677410" cy="736600"/>
          </a:xfrm>
          <a:prstGeom prst="rect">
            <a:avLst/>
          </a:prstGeom>
        </p:spPr>
      </p:pic>
      <p:pic>
        <p:nvPicPr>
          <p:cNvPr id="5" name="Picture 4">
            <a:extLst>
              <a:ext uri="{FF2B5EF4-FFF2-40B4-BE49-F238E27FC236}">
                <a16:creationId xmlns:a16="http://schemas.microsoft.com/office/drawing/2014/main" id="{B1EE22A3-F1E4-3149-9CE8-86C0FD5487BF}"/>
              </a:ext>
            </a:extLst>
          </p:cNvPr>
          <p:cNvPicPr>
            <a:picLocks noChangeAspect="1"/>
          </p:cNvPicPr>
          <p:nvPr/>
        </p:nvPicPr>
        <p:blipFill>
          <a:blip r:embed="rId4"/>
          <a:stretch>
            <a:fillRect/>
          </a:stretch>
        </p:blipFill>
        <p:spPr>
          <a:xfrm>
            <a:off x="487804" y="7874000"/>
            <a:ext cx="5838687" cy="1295400"/>
          </a:xfrm>
          <a:prstGeom prst="rect">
            <a:avLst/>
          </a:prstGeom>
        </p:spPr>
      </p:pic>
      <p:pic>
        <p:nvPicPr>
          <p:cNvPr id="6" name="Picture 5">
            <a:extLst>
              <a:ext uri="{FF2B5EF4-FFF2-40B4-BE49-F238E27FC236}">
                <a16:creationId xmlns:a16="http://schemas.microsoft.com/office/drawing/2014/main" id="{385F320F-CC73-6242-96B8-744D30D135E7}"/>
              </a:ext>
            </a:extLst>
          </p:cNvPr>
          <p:cNvPicPr>
            <a:picLocks noChangeAspect="1"/>
          </p:cNvPicPr>
          <p:nvPr/>
        </p:nvPicPr>
        <p:blipFill>
          <a:blip r:embed="rId5"/>
          <a:stretch>
            <a:fillRect/>
          </a:stretch>
        </p:blipFill>
        <p:spPr>
          <a:xfrm>
            <a:off x="6978857" y="7874000"/>
            <a:ext cx="5019343" cy="1016000"/>
          </a:xfrm>
          <a:prstGeom prst="rect">
            <a:avLst/>
          </a:prstGeom>
        </p:spPr>
      </p:pic>
    </p:spTree>
    <p:extLst>
      <p:ext uri="{BB962C8B-B14F-4D97-AF65-F5344CB8AC3E}">
        <p14:creationId xmlns:p14="http://schemas.microsoft.com/office/powerpoint/2010/main" val="416087349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66084-5C48-0E4C-9943-F1A5854B690D}"/>
              </a:ext>
            </a:extLst>
          </p:cNvPr>
          <p:cNvSpPr>
            <a:spLocks noGrp="1"/>
          </p:cNvSpPr>
          <p:nvPr>
            <p:ph type="title"/>
          </p:nvPr>
        </p:nvSpPr>
        <p:spPr/>
        <p:txBody>
          <a:bodyPr/>
          <a:lstStyle/>
          <a:p>
            <a:r>
              <a:rPr lang="en-US" dirty="0"/>
              <a:t>C</a:t>
            </a:r>
            <a:r>
              <a:rPr lang="en-LB" dirty="0"/>
              <a:t>onjugate gradient algorithm</a:t>
            </a:r>
          </a:p>
        </p:txBody>
      </p:sp>
      <p:pic>
        <p:nvPicPr>
          <p:cNvPr id="4" name="Picture 3">
            <a:extLst>
              <a:ext uri="{FF2B5EF4-FFF2-40B4-BE49-F238E27FC236}">
                <a16:creationId xmlns:a16="http://schemas.microsoft.com/office/drawing/2014/main" id="{506C7B49-AE24-1F4D-B691-BE27DADEEB7F}"/>
              </a:ext>
            </a:extLst>
          </p:cNvPr>
          <p:cNvPicPr>
            <a:picLocks noChangeAspect="1"/>
          </p:cNvPicPr>
          <p:nvPr/>
        </p:nvPicPr>
        <p:blipFill>
          <a:blip r:embed="rId2"/>
          <a:stretch>
            <a:fillRect/>
          </a:stretch>
        </p:blipFill>
        <p:spPr>
          <a:xfrm>
            <a:off x="1364104" y="1892300"/>
            <a:ext cx="9953469" cy="6958212"/>
          </a:xfrm>
          <a:prstGeom prst="rect">
            <a:avLst/>
          </a:prstGeom>
        </p:spPr>
      </p:pic>
    </p:spTree>
    <p:extLst>
      <p:ext uri="{BB962C8B-B14F-4D97-AF65-F5344CB8AC3E}">
        <p14:creationId xmlns:p14="http://schemas.microsoft.com/office/powerpoint/2010/main" val="353596733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684DC-AFB1-FB44-BEC0-D626AB6E17E2}"/>
              </a:ext>
            </a:extLst>
          </p:cNvPr>
          <p:cNvSpPr>
            <a:spLocks noGrp="1"/>
          </p:cNvSpPr>
          <p:nvPr>
            <p:ph type="title"/>
          </p:nvPr>
        </p:nvSpPr>
        <p:spPr/>
        <p:txBody>
          <a:bodyPr/>
          <a:lstStyle/>
          <a:p>
            <a:r>
              <a:rPr lang="en-US" dirty="0"/>
              <a:t>Nonlinear conjugate gradients</a:t>
            </a:r>
            <a:endParaRPr lang="en-LB" dirty="0"/>
          </a:p>
        </p:txBody>
      </p:sp>
      <p:sp>
        <p:nvSpPr>
          <p:cNvPr id="3" name="Text Placeholder 2">
            <a:extLst>
              <a:ext uri="{FF2B5EF4-FFF2-40B4-BE49-F238E27FC236}">
                <a16:creationId xmlns:a16="http://schemas.microsoft.com/office/drawing/2014/main" id="{226EF3C9-9A99-6D4D-9DAE-F993D091ADA9}"/>
              </a:ext>
            </a:extLst>
          </p:cNvPr>
          <p:cNvSpPr>
            <a:spLocks noGrp="1"/>
          </p:cNvSpPr>
          <p:nvPr>
            <p:ph type="body" idx="1"/>
          </p:nvPr>
        </p:nvSpPr>
        <p:spPr>
          <a:xfrm>
            <a:off x="952500" y="2171700"/>
            <a:ext cx="11099800" cy="5443303"/>
          </a:xfrm>
        </p:spPr>
        <p:txBody>
          <a:bodyPr>
            <a:normAutofit fontScale="77500" lnSpcReduction="20000"/>
          </a:bodyPr>
          <a:lstStyle/>
          <a:p>
            <a:r>
              <a:rPr lang="en-US" dirty="0"/>
              <a:t>The nonlinear conjugate gradients algorithm includes occasional resets where the method of conjugate gradients is restarted with line search along the unaltered gradient.</a:t>
            </a:r>
          </a:p>
          <a:p>
            <a:r>
              <a:rPr lang="en-US" dirty="0"/>
              <a:t>Practitioners report reasonable results in applications of the nonlinear conjugate gradients algorithm to training neural networks, </a:t>
            </a:r>
          </a:p>
          <a:p>
            <a:pPr lvl="1"/>
            <a:r>
              <a:rPr lang="en-US" dirty="0"/>
              <a:t>though it is often beneficial to initialize the optimization with a few iterations of stochastic gradient descent before commencing nonlinear conjugate gradients.</a:t>
            </a:r>
          </a:p>
          <a:p>
            <a:pPr lvl="1"/>
            <a:r>
              <a:rPr lang="en-US" dirty="0"/>
              <a:t>Also, while the (nonlinear) conjugate gradients algorithm has traditionally been cast as a batch method, minibatch versions have been used successfully for the training of neural networks</a:t>
            </a:r>
          </a:p>
          <a:p>
            <a:endParaRPr lang="en-US" dirty="0"/>
          </a:p>
          <a:p>
            <a:endParaRPr lang="en-LB" dirty="0"/>
          </a:p>
        </p:txBody>
      </p:sp>
    </p:spTree>
    <p:extLst>
      <p:ext uri="{BB962C8B-B14F-4D97-AF65-F5344CB8AC3E}">
        <p14:creationId xmlns:p14="http://schemas.microsoft.com/office/powerpoint/2010/main" val="408842919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3EA71-9532-6C47-9B5A-5990F8CEDB6C}"/>
              </a:ext>
            </a:extLst>
          </p:cNvPr>
          <p:cNvSpPr>
            <a:spLocks noGrp="1"/>
          </p:cNvSpPr>
          <p:nvPr>
            <p:ph type="title"/>
          </p:nvPr>
        </p:nvSpPr>
        <p:spPr/>
        <p:txBody>
          <a:bodyPr>
            <a:normAutofit/>
          </a:bodyPr>
          <a:lstStyle/>
          <a:p>
            <a:r>
              <a:rPr lang="en-LB" sz="4400" dirty="0"/>
              <a:t>Why Minibatch algorithms?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7A6D153-2C81-B643-80AF-1B847E2C6534}"/>
                  </a:ext>
                </a:extLst>
              </p:cNvPr>
              <p:cNvSpPr>
                <a:spLocks noGrp="1"/>
              </p:cNvSpPr>
              <p:nvPr>
                <p:ph type="body" idx="1"/>
              </p:nvPr>
            </p:nvSpPr>
            <p:spPr/>
            <p:txBody>
              <a:bodyPr/>
              <a:lstStyle/>
              <a:p>
                <a:pPr marL="742950" indent="-742950">
                  <a:buFont typeface="+mj-lt"/>
                  <a:buAutoNum type="arabicPeriod"/>
                </a:pPr>
                <a:r>
                  <a:rPr lang="en-US" dirty="0"/>
                  <a:t>T</a:t>
                </a:r>
                <a:r>
                  <a:rPr lang="en-LB" dirty="0"/>
                  <a:t>he objective function decomposes as a sum over the training examples </a:t>
                </a:r>
              </a:p>
              <a:p>
                <a:pPr marL="742950" indent="-742950">
                  <a:buFont typeface="+mj-lt"/>
                  <a:buAutoNum type="arabicPeriod"/>
                </a:pPr>
                <a:r>
                  <a:rPr lang="en-US" dirty="0"/>
                  <a:t>E</a:t>
                </a:r>
                <a:r>
                  <a:rPr lang="en-LB" dirty="0"/>
                  <a:t>stimating the mean has a standard error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𝜎</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e>
                        </m:rad>
                      </m:den>
                    </m:f>
                  </m:oMath>
                </a14:m>
                <a:endParaRPr lang="en-US" b="0" dirty="0"/>
              </a:p>
              <a:p>
                <a:pPr lvl="1"/>
                <a:r>
                  <a:rPr lang="en-US" dirty="0"/>
                  <a:t>T</a:t>
                </a:r>
                <a:r>
                  <a:rPr lang="en-LB" dirty="0"/>
                  <a:t>raining with a batch 100 times bigger reduces the error by a factor of only 10 </a:t>
                </a:r>
              </a:p>
              <a:p>
                <a:pPr marL="742950" indent="-742950">
                  <a:buFont typeface="+mj-lt"/>
                  <a:buAutoNum type="arabicPeriod"/>
                </a:pPr>
                <a:r>
                  <a:rPr lang="en-US" dirty="0"/>
                  <a:t>R</a:t>
                </a:r>
                <a:r>
                  <a:rPr lang="en-LB" dirty="0"/>
                  <a:t>edundancy in the training set </a:t>
                </a:r>
              </a:p>
            </p:txBody>
          </p:sp>
        </mc:Choice>
        <mc:Fallback xmlns="">
          <p:sp>
            <p:nvSpPr>
              <p:cNvPr id="3" name="Text Placeholder 2">
                <a:extLst>
                  <a:ext uri="{FF2B5EF4-FFF2-40B4-BE49-F238E27FC236}">
                    <a16:creationId xmlns:a16="http://schemas.microsoft.com/office/drawing/2014/main" id="{97A6D153-2C81-B643-80AF-1B847E2C6534}"/>
                  </a:ext>
                </a:extLst>
              </p:cNvPr>
              <p:cNvSpPr>
                <a:spLocks noGrp="1" noRot="1" noChangeAspect="1" noMove="1" noResize="1" noEditPoints="1" noAdjustHandles="1" noChangeArrowheads="1" noChangeShapeType="1" noTextEdit="1"/>
              </p:cNvSpPr>
              <p:nvPr>
                <p:ph type="body" idx="1"/>
              </p:nvPr>
            </p:nvSpPr>
            <p:spPr>
              <a:blipFill>
                <a:blip r:embed="rId2"/>
                <a:stretch>
                  <a:fillRect l="-1029" t="-1210" r="-2286"/>
                </a:stretch>
              </a:blipFill>
            </p:spPr>
            <p:txBody>
              <a:bodyPr/>
              <a:lstStyle/>
              <a:p>
                <a:r>
                  <a:rPr lang="en-LB">
                    <a:noFill/>
                  </a:rPr>
                  <a:t> </a:t>
                </a:r>
              </a:p>
            </p:txBody>
          </p:sp>
        </mc:Fallback>
      </mc:AlternateContent>
    </p:spTree>
    <p:extLst>
      <p:ext uri="{BB962C8B-B14F-4D97-AF65-F5344CB8AC3E}">
        <p14:creationId xmlns:p14="http://schemas.microsoft.com/office/powerpoint/2010/main" val="373192987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8A65-315F-7B41-9FEF-D5EB32271A46}"/>
              </a:ext>
            </a:extLst>
          </p:cNvPr>
          <p:cNvSpPr>
            <a:spLocks noGrp="1"/>
          </p:cNvSpPr>
          <p:nvPr>
            <p:ph type="title"/>
          </p:nvPr>
        </p:nvSpPr>
        <p:spPr/>
        <p:txBody>
          <a:bodyPr/>
          <a:lstStyle/>
          <a:p>
            <a:r>
              <a:rPr lang="en-LB" dirty="0"/>
              <a:t>BFGS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71E7CD99-3529-9445-99ED-E4FCE1BC4199}"/>
                  </a:ext>
                </a:extLst>
              </p:cNvPr>
              <p:cNvSpPr>
                <a:spLocks noGrp="1"/>
              </p:cNvSpPr>
              <p:nvPr>
                <p:ph type="body" idx="1"/>
              </p:nvPr>
            </p:nvSpPr>
            <p:spPr>
              <a:xfrm>
                <a:off x="952500" y="2083633"/>
                <a:ext cx="11099800" cy="7060367"/>
              </a:xfrm>
            </p:spPr>
            <p:txBody>
              <a:bodyPr>
                <a:normAutofit fontScale="70000" lnSpcReduction="20000"/>
              </a:bodyPr>
              <a:lstStyle/>
              <a:p>
                <a:r>
                  <a:rPr lang="en-US" dirty="0"/>
                  <a:t>The </a:t>
                </a:r>
                <a:r>
                  <a:rPr lang="en-US" dirty="0" err="1"/>
                  <a:t>Broyden</a:t>
                </a:r>
                <a:r>
                  <a:rPr lang="en-US" dirty="0"/>
                  <a:t>–Fletcher–Goldfarb–</a:t>
                </a:r>
                <a:r>
                  <a:rPr lang="en-US" dirty="0" err="1"/>
                  <a:t>Shanno</a:t>
                </a:r>
                <a:r>
                  <a:rPr lang="en-US" dirty="0"/>
                  <a:t> (BFGS) algorithm attempts to bring some of the advantages of Newton’s method without the computational burden. </a:t>
                </a:r>
              </a:p>
              <a:p>
                <a:pPr lvl="1"/>
                <a:r>
                  <a:rPr lang="en-US" dirty="0"/>
                  <a:t>In that respect, BFGS is similar to the conjugate gradient method.</a:t>
                </a:r>
              </a:p>
              <a:p>
                <a:r>
                  <a:rPr lang="en-US" dirty="0"/>
                  <a:t>However, BFGS takes a more direct approach to the approximation of Newton’s update. Recall that Newton’s update is given by:</a:t>
                </a:r>
              </a:p>
              <a:p>
                <a:endParaRPr lang="en-US" dirty="0"/>
              </a:p>
              <a:p>
                <a:r>
                  <a:rPr lang="en-US" dirty="0"/>
                  <a:t>The primary computational difficulty in applying Newton’s update is the calculation of the inverse Hessian </a:t>
                </a:r>
                <a14:m>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𝐻</m:t>
                        </m:r>
                      </m:e>
                      <m:sup>
                        <m:r>
                          <a:rPr lang="en-US" i="1" dirty="0" smtClean="0">
                            <a:latin typeface="Cambria Math" panose="02040503050406030204" pitchFamily="18" charset="0"/>
                          </a:rPr>
                          <m:t>−1</m:t>
                        </m:r>
                      </m:sup>
                    </m:sSup>
                  </m:oMath>
                </a14:m>
                <a:r>
                  <a:rPr lang="en-US" dirty="0"/>
                  <a:t> (which is </a:t>
                </a:r>
                <a14:m>
                  <m:oMath xmlns:m="http://schemas.openxmlformats.org/officeDocument/2006/math">
                    <m:r>
                      <a:rPr lang="en-US" i="1" dirty="0" smtClean="0">
                        <a:latin typeface="Cambria Math" panose="02040503050406030204" pitchFamily="18" charset="0"/>
                      </a:rPr>
                      <m:t>𝑂</m:t>
                    </m:r>
                    <m:d>
                      <m:dPr>
                        <m:ctrlPr>
                          <a:rPr lang="en-US" i="1" dirty="0" smtClean="0">
                            <a:latin typeface="Cambria Math" panose="02040503050406030204" pitchFamily="18" charset="0"/>
                          </a:rPr>
                        </m:ctrlPr>
                      </m:dPr>
                      <m:e>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𝑛</m:t>
                            </m:r>
                          </m:e>
                          <m:sup>
                            <m:r>
                              <a:rPr lang="en-US" i="1" dirty="0" smtClean="0">
                                <a:latin typeface="Cambria Math" panose="02040503050406030204" pitchFamily="18" charset="0"/>
                              </a:rPr>
                              <m:t>3</m:t>
                            </m:r>
                          </m:sup>
                        </m:sSup>
                      </m:e>
                    </m:d>
                  </m:oMath>
                </a14:m>
                <a:r>
                  <a:rPr lang="en-US" dirty="0"/>
                  <a:t>). </a:t>
                </a:r>
              </a:p>
              <a:p>
                <a:pPr lvl="1"/>
                <a:r>
                  <a:rPr lang="en-US" dirty="0"/>
                  <a:t>The approach adopted by quasi-Newton methods (of which the BFGS algorithm is the most prominent) is to approximate the inverse with a matrix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𝑀</m:t>
                        </m:r>
                      </m:e>
                      <m:sub>
                        <m:r>
                          <a:rPr lang="en-US" i="1" dirty="0" smtClean="0">
                            <a:latin typeface="Cambria Math" panose="02040503050406030204" pitchFamily="18" charset="0"/>
                          </a:rPr>
                          <m:t>𝑡</m:t>
                        </m:r>
                      </m:sub>
                    </m:sSub>
                  </m:oMath>
                </a14:m>
                <a:r>
                  <a:rPr lang="en-US" dirty="0"/>
                  <a:t> that is iteratively refined by low rank updates to become a better approximation of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𝐻</m:t>
                        </m:r>
                      </m:e>
                      <m:sup>
                        <m:r>
                          <a:rPr lang="en-US" i="1" dirty="0">
                            <a:latin typeface="Cambria Math" panose="02040503050406030204" pitchFamily="18" charset="0"/>
                          </a:rPr>
                          <m:t>−1</m:t>
                        </m:r>
                      </m:sup>
                    </m:sSup>
                  </m:oMath>
                </a14:m>
                <a:r>
                  <a:rPr lang="en-US" dirty="0"/>
                  <a:t>.</a:t>
                </a:r>
              </a:p>
              <a:p>
                <a:r>
                  <a:rPr lang="en-US" dirty="0"/>
                  <a:t>BFGS algorithm must store the inverse Hessian matrix, </a:t>
                </a:r>
                <a14:m>
                  <m:oMath xmlns:m="http://schemas.openxmlformats.org/officeDocument/2006/math">
                    <m:r>
                      <a:rPr lang="en-US" i="1" dirty="0" smtClean="0">
                        <a:latin typeface="Cambria Math" panose="02040503050406030204" pitchFamily="18" charset="0"/>
                      </a:rPr>
                      <m:t>𝑀</m:t>
                    </m:r>
                  </m:oMath>
                </a14:m>
                <a:r>
                  <a:rPr lang="en-US" dirty="0"/>
                  <a:t>, that requires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𝑛</m:t>
                        </m:r>
                      </m:e>
                      <m:sup>
                        <m:r>
                          <a:rPr lang="en-US" i="1" dirty="0" smtClean="0">
                            <a:latin typeface="Cambria Math" panose="02040503050406030204" pitchFamily="18" charset="0"/>
                          </a:rPr>
                          <m:t>2</m:t>
                        </m:r>
                      </m:sup>
                    </m:sSup>
                    <m:r>
                      <a:rPr lang="en-US" i="1" dirty="0" smtClean="0">
                        <a:latin typeface="Cambria Math" panose="02040503050406030204" pitchFamily="18" charset="0"/>
                      </a:rPr>
                      <m:t>) </m:t>
                    </m:r>
                  </m:oMath>
                </a14:m>
                <a:r>
                  <a:rPr lang="en-US" dirty="0"/>
                  <a:t>memory, making BFGS impractical for most modern deep learning models that typically have millions of parameters.</a:t>
                </a:r>
              </a:p>
            </p:txBody>
          </p:sp>
        </mc:Choice>
        <mc:Fallback xmlns="">
          <p:sp>
            <p:nvSpPr>
              <p:cNvPr id="3" name="Text Placeholder 2">
                <a:extLst>
                  <a:ext uri="{FF2B5EF4-FFF2-40B4-BE49-F238E27FC236}">
                    <a16:creationId xmlns:a16="http://schemas.microsoft.com/office/drawing/2014/main" id="{71E7CD99-3529-9445-99ED-E4FCE1BC4199}"/>
                  </a:ext>
                </a:extLst>
              </p:cNvPr>
              <p:cNvSpPr>
                <a:spLocks noGrp="1" noRot="1" noChangeAspect="1" noMove="1" noResize="1" noEditPoints="1" noAdjustHandles="1" noChangeArrowheads="1" noChangeShapeType="1" noTextEdit="1"/>
              </p:cNvSpPr>
              <p:nvPr>
                <p:ph type="body" idx="1"/>
              </p:nvPr>
            </p:nvSpPr>
            <p:spPr>
              <a:xfrm>
                <a:off x="952500" y="2083633"/>
                <a:ext cx="11099800" cy="7060367"/>
              </a:xfrm>
              <a:blipFill>
                <a:blip r:embed="rId2"/>
                <a:stretch>
                  <a:fillRect l="-571" t="-1436"/>
                </a:stretch>
              </a:blipFill>
            </p:spPr>
            <p:txBody>
              <a:bodyPr/>
              <a:lstStyle/>
              <a:p>
                <a:r>
                  <a:rPr lang="en-LB">
                    <a:noFill/>
                  </a:rPr>
                  <a:t> </a:t>
                </a:r>
              </a:p>
            </p:txBody>
          </p:sp>
        </mc:Fallback>
      </mc:AlternateContent>
      <p:pic>
        <p:nvPicPr>
          <p:cNvPr id="4" name="Picture 3">
            <a:extLst>
              <a:ext uri="{FF2B5EF4-FFF2-40B4-BE49-F238E27FC236}">
                <a16:creationId xmlns:a16="http://schemas.microsoft.com/office/drawing/2014/main" id="{8FB88272-79CF-8147-B082-A2F19C7F5358}"/>
              </a:ext>
            </a:extLst>
          </p:cNvPr>
          <p:cNvPicPr>
            <a:picLocks noChangeAspect="1"/>
          </p:cNvPicPr>
          <p:nvPr/>
        </p:nvPicPr>
        <p:blipFill>
          <a:blip r:embed="rId3"/>
          <a:stretch>
            <a:fillRect/>
          </a:stretch>
        </p:blipFill>
        <p:spPr>
          <a:xfrm>
            <a:off x="4737493" y="4262699"/>
            <a:ext cx="2742599" cy="544487"/>
          </a:xfrm>
          <a:prstGeom prst="rect">
            <a:avLst/>
          </a:prstGeom>
        </p:spPr>
      </p:pic>
    </p:spTree>
    <p:extLst>
      <p:ext uri="{BB962C8B-B14F-4D97-AF65-F5344CB8AC3E}">
        <p14:creationId xmlns:p14="http://schemas.microsoft.com/office/powerpoint/2010/main" val="3039434900"/>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B2FA4-49FB-EB4B-97DD-90E67BC7D398}"/>
              </a:ext>
            </a:extLst>
          </p:cNvPr>
          <p:cNvSpPr>
            <a:spLocks noGrp="1"/>
          </p:cNvSpPr>
          <p:nvPr>
            <p:ph type="title"/>
          </p:nvPr>
        </p:nvSpPr>
        <p:spPr/>
        <p:txBody>
          <a:bodyPr>
            <a:normAutofit/>
          </a:bodyPr>
          <a:lstStyle/>
          <a:p>
            <a:endParaRPr lang="en-LB" dirty="0"/>
          </a:p>
        </p:txBody>
      </p:sp>
      <p:sp>
        <p:nvSpPr>
          <p:cNvPr id="3" name="Text Placeholder 2">
            <a:extLst>
              <a:ext uri="{FF2B5EF4-FFF2-40B4-BE49-F238E27FC236}">
                <a16:creationId xmlns:a16="http://schemas.microsoft.com/office/drawing/2014/main" id="{1F7DD50F-EE8E-BF45-A105-DE42D10F138D}"/>
              </a:ext>
            </a:extLst>
          </p:cNvPr>
          <p:cNvSpPr>
            <a:spLocks noGrp="1"/>
          </p:cNvSpPr>
          <p:nvPr>
            <p:ph type="body" idx="1"/>
          </p:nvPr>
        </p:nvSpPr>
        <p:spPr/>
        <p:txBody>
          <a:bodyPr/>
          <a:lstStyle/>
          <a:p>
            <a:endParaRPr lang="en-LB"/>
          </a:p>
        </p:txBody>
      </p:sp>
    </p:spTree>
    <p:extLst>
      <p:ext uri="{BB962C8B-B14F-4D97-AF65-F5344CB8AC3E}">
        <p14:creationId xmlns:p14="http://schemas.microsoft.com/office/powerpoint/2010/main" val="66327586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0D2E-12E8-C34E-88FD-5F49CE9E5118}"/>
              </a:ext>
            </a:extLst>
          </p:cNvPr>
          <p:cNvSpPr>
            <a:spLocks noGrp="1"/>
          </p:cNvSpPr>
          <p:nvPr>
            <p:ph type="title"/>
          </p:nvPr>
        </p:nvSpPr>
        <p:spPr/>
        <p:txBody>
          <a:bodyPr>
            <a:normAutofit/>
          </a:bodyPr>
          <a:lstStyle/>
          <a:p>
            <a:r>
              <a:rPr lang="en-US" sz="5400" dirty="0"/>
              <a:t>W</a:t>
            </a:r>
            <a:r>
              <a:rPr lang="en-LB" sz="5400" dirty="0"/>
              <a:t>hat is a good batch size?</a:t>
            </a:r>
          </a:p>
        </p:txBody>
      </p:sp>
      <p:sp>
        <p:nvSpPr>
          <p:cNvPr id="3" name="Text Placeholder 2">
            <a:extLst>
              <a:ext uri="{FF2B5EF4-FFF2-40B4-BE49-F238E27FC236}">
                <a16:creationId xmlns:a16="http://schemas.microsoft.com/office/drawing/2014/main" id="{2A75CEFE-AA56-9846-9DE8-FE0CA6EDA438}"/>
              </a:ext>
            </a:extLst>
          </p:cNvPr>
          <p:cNvSpPr>
            <a:spLocks noGrp="1"/>
          </p:cNvSpPr>
          <p:nvPr>
            <p:ph type="body" idx="1"/>
          </p:nvPr>
        </p:nvSpPr>
        <p:spPr/>
        <p:txBody>
          <a:bodyPr>
            <a:normAutofit fontScale="85000" lnSpcReduction="20000"/>
          </a:bodyPr>
          <a:lstStyle/>
          <a:p>
            <a:r>
              <a:rPr lang="en-US" dirty="0"/>
              <a:t>L</a:t>
            </a:r>
            <a:r>
              <a:rPr lang="en-LB" dirty="0"/>
              <a:t>arger batches provide a more accurate estimation fo the gradient, but </a:t>
            </a:r>
            <a:r>
              <a:rPr lang="en-LB" dirty="0" smtClean="0"/>
              <a:t>wi</a:t>
            </a:r>
            <a:r>
              <a:rPr lang="en-US" smtClean="0"/>
              <a:t>th</a:t>
            </a:r>
            <a:r>
              <a:rPr lang="en-LB" smtClean="0"/>
              <a:t> </a:t>
            </a:r>
            <a:r>
              <a:rPr lang="en-LB" b="1" dirty="0"/>
              <a:t>less than linear </a:t>
            </a:r>
            <a:r>
              <a:rPr lang="en-LB" dirty="0"/>
              <a:t>returns</a:t>
            </a:r>
          </a:p>
          <a:p>
            <a:r>
              <a:rPr lang="en-US" dirty="0"/>
              <a:t>E</a:t>
            </a:r>
            <a:r>
              <a:rPr lang="en-LB" dirty="0"/>
              <a:t>xamples of the batch are typically processed in parallel using multi-core architectures which get under-utilized by small size batches.</a:t>
            </a:r>
          </a:p>
          <a:p>
            <a:r>
              <a:rPr lang="en-US" dirty="0"/>
              <a:t>For many hardware setups, t</a:t>
            </a:r>
            <a:r>
              <a:rPr lang="en-LB" dirty="0"/>
              <a:t>he limiting factor is most often the memory to store the batch </a:t>
            </a:r>
          </a:p>
          <a:p>
            <a:r>
              <a:rPr lang="en-US" dirty="0"/>
              <a:t>I</a:t>
            </a:r>
            <a:r>
              <a:rPr lang="en-LB" dirty="0"/>
              <a:t>f using GPUs, it is common for power of 2 batch sizes to offer better runtime (ranging from 32 to 256, 16 for large models)</a:t>
            </a:r>
          </a:p>
          <a:p>
            <a:r>
              <a:rPr lang="en-US" dirty="0"/>
              <a:t>S</a:t>
            </a:r>
            <a:r>
              <a:rPr lang="en-LB" dirty="0"/>
              <a:t>mall batches can offer a regularization effect</a:t>
            </a:r>
          </a:p>
          <a:p>
            <a:pPr lvl="1"/>
            <a:r>
              <a:rPr lang="en-US" dirty="0"/>
              <a:t>A</a:t>
            </a:r>
            <a:r>
              <a:rPr lang="en-LB" dirty="0"/>
              <a:t>t the cost of a small learning rate to ma</a:t>
            </a:r>
            <a:r>
              <a:rPr lang="en-US" dirty="0" err="1"/>
              <a:t>i</a:t>
            </a:r>
            <a:r>
              <a:rPr lang="en-LB" dirty="0"/>
              <a:t>ntain stability </a:t>
            </a:r>
          </a:p>
          <a:p>
            <a:pPr lvl="1"/>
            <a:r>
              <a:rPr lang="en-US" dirty="0"/>
              <a:t>A</a:t>
            </a:r>
            <a:r>
              <a:rPr lang="en-LB" dirty="0"/>
              <a:t>nd a large total training runtime  </a:t>
            </a:r>
          </a:p>
          <a:p>
            <a:r>
              <a:rPr lang="en-LB" dirty="0"/>
              <a:t>It is also very important to shuffle the data</a:t>
            </a:r>
          </a:p>
        </p:txBody>
      </p:sp>
    </p:spTree>
    <p:extLst>
      <p:ext uri="{BB962C8B-B14F-4D97-AF65-F5344CB8AC3E}">
        <p14:creationId xmlns:p14="http://schemas.microsoft.com/office/powerpoint/2010/main" val="42968394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B196D-1B74-8448-B192-33FA5013B6DE}"/>
              </a:ext>
            </a:extLst>
          </p:cNvPr>
          <p:cNvSpPr>
            <a:spLocks noGrp="1"/>
          </p:cNvSpPr>
          <p:nvPr>
            <p:ph type="title"/>
          </p:nvPr>
        </p:nvSpPr>
        <p:spPr/>
        <p:txBody>
          <a:bodyPr>
            <a:normAutofit fontScale="90000"/>
          </a:bodyPr>
          <a:lstStyle/>
          <a:p>
            <a:r>
              <a:rPr lang="en-US" sz="5400" dirty="0"/>
              <a:t>C</a:t>
            </a:r>
            <a:r>
              <a:rPr lang="en-LB" sz="5400" dirty="0"/>
              <a:t>hallenges in Neural Network optimization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A3E97BE-2E8D-3F43-9C15-2FA48FF60DD9}"/>
                  </a:ext>
                </a:extLst>
              </p:cNvPr>
              <p:cNvSpPr>
                <a:spLocks noGrp="1"/>
              </p:cNvSpPr>
              <p:nvPr>
                <p:ph type="body" idx="1"/>
              </p:nvPr>
            </p:nvSpPr>
            <p:spPr>
              <a:xfrm>
                <a:off x="952500" y="2603500"/>
                <a:ext cx="11099800" cy="3813342"/>
              </a:xfrm>
            </p:spPr>
            <p:txBody>
              <a:bodyPr>
                <a:normAutofit fontScale="92500"/>
              </a:bodyPr>
              <a:lstStyle/>
              <a:p>
                <a:r>
                  <a:rPr lang="en-LB" dirty="0"/>
                  <a:t>Ill-conditioning: </a:t>
                </a:r>
              </a:p>
              <a:p>
                <a:pPr lvl="1"/>
                <a:r>
                  <a:rPr lang="en-US" dirty="0"/>
                  <a:t>a</a:t>
                </a:r>
                <a:r>
                  <a:rPr lang="en-LB" dirty="0"/>
                  <a:t> step of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𝜖</m:t>
                    </m:r>
                    <m:r>
                      <a:rPr lang="en-US" b="0" i="1" smtClean="0">
                        <a:latin typeface="Cambria Math" panose="02040503050406030204" pitchFamily="18" charset="0"/>
                      </a:rPr>
                      <m:t>𝑔</m:t>
                    </m:r>
                  </m:oMath>
                </a14:m>
                <a:r>
                  <a:rPr lang="en-LB" dirty="0"/>
                  <a:t> adds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𝜖</m:t>
                        </m:r>
                      </m:e>
                      <m:sup>
                        <m:r>
                          <a:rPr lang="en-US" b="0" i="1" smtClean="0">
                            <a:latin typeface="Cambria Math" panose="02040503050406030204" pitchFamily="18" charset="0"/>
                          </a:rPr>
                          <m:t>2</m:t>
                        </m:r>
                      </m:sup>
                    </m:sSup>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e>
                      <m:sup>
                        <m:r>
                          <a:rPr lang="en-US" b="0" i="1" smtClean="0">
                            <a:latin typeface="Cambria Math" panose="02040503050406030204" pitchFamily="18" charset="0"/>
                          </a:rPr>
                          <m:t>𝑇</m:t>
                        </m:r>
                      </m:sup>
                    </m:sSup>
                    <m:r>
                      <a:rPr lang="en-US" b="0" i="1" smtClean="0">
                        <a:latin typeface="Cambria Math" panose="02040503050406030204" pitchFamily="18" charset="0"/>
                      </a:rPr>
                      <m:t>𝐻𝑔</m:t>
                    </m:r>
                    <m:r>
                      <a:rPr lang="en-US" b="0" i="1" smtClean="0">
                        <a:latin typeface="Cambria Math" panose="02040503050406030204" pitchFamily="18" charset="0"/>
                      </a:rPr>
                      <m:t>−</m:t>
                    </m:r>
                    <m:r>
                      <a:rPr lang="en-US" b="0" i="1" smtClean="0">
                        <a:latin typeface="Cambria Math" panose="02040503050406030204" pitchFamily="18" charset="0"/>
                      </a:rPr>
                      <m:t>𝜖</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𝑔</m:t>
                        </m:r>
                      </m:e>
                      <m:sup>
                        <m:r>
                          <a:rPr lang="en-US" b="0" i="1" smtClean="0">
                            <a:latin typeface="Cambria Math" panose="02040503050406030204" pitchFamily="18" charset="0"/>
                          </a:rPr>
                          <m:t>𝑇</m:t>
                        </m:r>
                      </m:sup>
                    </m:sSup>
                    <m:r>
                      <a:rPr lang="en-US" b="0" i="1" smtClean="0">
                        <a:latin typeface="Cambria Math" panose="02040503050406030204" pitchFamily="18" charset="0"/>
                      </a:rPr>
                      <m:t>𝑔</m:t>
                    </m:r>
                    <m:r>
                      <a:rPr lang="en-US" b="0" i="1" smtClean="0">
                        <a:latin typeface="Cambria Math" panose="02040503050406030204" pitchFamily="18" charset="0"/>
                      </a:rPr>
                      <m:t> </m:t>
                    </m:r>
                  </m:oMath>
                </a14:m>
                <a:r>
                  <a:rPr lang="en-LB" dirty="0"/>
                  <a:t>to the cost </a:t>
                </a:r>
              </a:p>
              <a:p>
                <a:pPr lvl="1"/>
                <a:r>
                  <a:rPr lang="en-US" dirty="0"/>
                  <a:t>I</a:t>
                </a:r>
                <a:r>
                  <a:rPr lang="en-LB" dirty="0"/>
                  <a:t>ll conditioning is a problem when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sSup>
                      <m:sSupPr>
                        <m:ctrlPr>
                          <a:rPr lang="en-US" i="1">
                            <a:latin typeface="Cambria Math" panose="02040503050406030204" pitchFamily="18" charset="0"/>
                          </a:rPr>
                        </m:ctrlPr>
                      </m:sSupPr>
                      <m:e>
                        <m:r>
                          <a:rPr lang="en-US" i="1">
                            <a:latin typeface="Cambria Math" panose="02040503050406030204" pitchFamily="18" charset="0"/>
                          </a:rPr>
                          <m:t>𝜖</m:t>
                        </m:r>
                      </m:e>
                      <m:sup>
                        <m:r>
                          <a:rPr lang="en-US" i="1">
                            <a:latin typeface="Cambria Math" panose="02040503050406030204" pitchFamily="18" charset="0"/>
                          </a:rPr>
                          <m:t>2</m:t>
                        </m:r>
                      </m:sup>
                    </m:sSup>
                    <m:sSup>
                      <m:sSupPr>
                        <m:ctrlPr>
                          <a:rPr lang="en-US" i="1">
                            <a:latin typeface="Cambria Math" panose="02040503050406030204" pitchFamily="18" charset="0"/>
                          </a:rPr>
                        </m:ctrlPr>
                      </m:sSupPr>
                      <m:e>
                        <m:r>
                          <a:rPr lang="en-US" i="1">
                            <a:latin typeface="Cambria Math" panose="02040503050406030204" pitchFamily="18" charset="0"/>
                          </a:rPr>
                          <m:t>𝑔</m:t>
                        </m:r>
                      </m:e>
                      <m:sup>
                        <m:r>
                          <a:rPr lang="en-US" i="1">
                            <a:latin typeface="Cambria Math" panose="02040503050406030204" pitchFamily="18" charset="0"/>
                          </a:rPr>
                          <m:t>𝑇</m:t>
                        </m:r>
                      </m:sup>
                    </m:sSup>
                    <m:r>
                      <a:rPr lang="en-US" i="1">
                        <a:latin typeface="Cambria Math" panose="02040503050406030204" pitchFamily="18" charset="0"/>
                      </a:rPr>
                      <m:t>𝐻𝑔</m:t>
                    </m:r>
                    <m:r>
                      <a:rPr lang="en-US" b="0" i="1" smtClean="0">
                        <a:latin typeface="Cambria Math" panose="02040503050406030204" pitchFamily="18" charset="0"/>
                      </a:rPr>
                      <m:t>&gt;</m:t>
                    </m:r>
                    <m:r>
                      <a:rPr lang="en-US" i="1">
                        <a:latin typeface="Cambria Math" panose="02040503050406030204" pitchFamily="18" charset="0"/>
                      </a:rPr>
                      <m:t>𝜖</m:t>
                    </m:r>
                    <m:sSup>
                      <m:sSupPr>
                        <m:ctrlPr>
                          <a:rPr lang="en-US" i="1">
                            <a:latin typeface="Cambria Math" panose="02040503050406030204" pitchFamily="18" charset="0"/>
                          </a:rPr>
                        </m:ctrlPr>
                      </m:sSupPr>
                      <m:e>
                        <m:r>
                          <a:rPr lang="en-US" i="1">
                            <a:latin typeface="Cambria Math" panose="02040503050406030204" pitchFamily="18" charset="0"/>
                          </a:rPr>
                          <m:t>𝑔</m:t>
                        </m:r>
                      </m:e>
                      <m:sup>
                        <m:r>
                          <a:rPr lang="en-US" i="1">
                            <a:latin typeface="Cambria Math" panose="02040503050406030204" pitchFamily="18" charset="0"/>
                          </a:rPr>
                          <m:t>𝑇</m:t>
                        </m:r>
                      </m:sup>
                    </m:sSup>
                    <m:r>
                      <a:rPr lang="en-US" i="1">
                        <a:latin typeface="Cambria Math" panose="02040503050406030204" pitchFamily="18" charset="0"/>
                      </a:rPr>
                      <m:t>𝑔</m:t>
                    </m:r>
                  </m:oMath>
                </a14:m>
                <a:endParaRPr lang="en-LB" dirty="0"/>
              </a:p>
              <a:p>
                <a:pPr lvl="1"/>
                <a:r>
                  <a:rPr lang="en-US" dirty="0"/>
                  <a:t>T</a:t>
                </a:r>
                <a:r>
                  <a:rPr lang="en-LB" dirty="0"/>
                  <a:t>o detect the problem, monitor both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𝑔</m:t>
                        </m:r>
                      </m:e>
                      <m:sup>
                        <m:r>
                          <a:rPr lang="en-US" i="1">
                            <a:latin typeface="Cambria Math" panose="02040503050406030204" pitchFamily="18" charset="0"/>
                          </a:rPr>
                          <m:t>𝑇</m:t>
                        </m:r>
                      </m:sup>
                    </m:sSup>
                    <m:r>
                      <a:rPr lang="en-US" i="1">
                        <a:latin typeface="Cambria Math" panose="02040503050406030204" pitchFamily="18" charset="0"/>
                      </a:rPr>
                      <m:t>𝑔</m:t>
                    </m:r>
                  </m:oMath>
                </a14:m>
                <a:r>
                  <a:rPr lang="en-LB"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𝑔</m:t>
                        </m:r>
                      </m:e>
                      <m:sup>
                        <m:r>
                          <a:rPr lang="en-US" i="1">
                            <a:latin typeface="Cambria Math" panose="02040503050406030204" pitchFamily="18" charset="0"/>
                          </a:rPr>
                          <m:t>𝑇</m:t>
                        </m:r>
                      </m:sup>
                    </m:sSup>
                    <m:r>
                      <a:rPr lang="en-US" i="1">
                        <a:latin typeface="Cambria Math" panose="02040503050406030204" pitchFamily="18" charset="0"/>
                      </a:rPr>
                      <m:t>𝐻𝑔</m:t>
                    </m:r>
                    <m:r>
                      <a:rPr lang="en-US" i="1">
                        <a:latin typeface="Cambria Math" panose="02040503050406030204" pitchFamily="18" charset="0"/>
                      </a:rPr>
                      <m:t> </m:t>
                    </m:r>
                  </m:oMath>
                </a14:m>
                <a:endParaRPr lang="en-LB" dirty="0"/>
              </a:p>
            </p:txBody>
          </p:sp>
        </mc:Choice>
        <mc:Fallback xmlns="">
          <p:sp>
            <p:nvSpPr>
              <p:cNvPr id="3" name="Text Placeholder 2">
                <a:extLst>
                  <a:ext uri="{FF2B5EF4-FFF2-40B4-BE49-F238E27FC236}">
                    <a16:creationId xmlns:a16="http://schemas.microsoft.com/office/drawing/2014/main" id="{2A3E97BE-2E8D-3F43-9C15-2FA48FF60DD9}"/>
                  </a:ext>
                </a:extLst>
              </p:cNvPr>
              <p:cNvSpPr>
                <a:spLocks noGrp="1" noRot="1" noChangeAspect="1" noMove="1" noResize="1" noEditPoints="1" noAdjustHandles="1" noChangeArrowheads="1" noChangeShapeType="1" noTextEdit="1"/>
              </p:cNvSpPr>
              <p:nvPr>
                <p:ph type="body" idx="1"/>
              </p:nvPr>
            </p:nvSpPr>
            <p:spPr>
              <a:xfrm>
                <a:off x="952500" y="2603500"/>
                <a:ext cx="11099800" cy="3813342"/>
              </a:xfrm>
              <a:blipFill>
                <a:blip r:embed="rId2"/>
                <a:stretch>
                  <a:fillRect l="-914" t="-1993"/>
                </a:stretch>
              </a:blipFill>
            </p:spPr>
            <p:txBody>
              <a:bodyPr/>
              <a:lstStyle/>
              <a:p>
                <a:r>
                  <a:rPr lang="en-LB">
                    <a:noFill/>
                  </a:rPr>
                  <a:t> </a:t>
                </a:r>
              </a:p>
            </p:txBody>
          </p:sp>
        </mc:Fallback>
      </mc:AlternateContent>
      <p:pic>
        <p:nvPicPr>
          <p:cNvPr id="4" name="Picture 3">
            <a:extLst>
              <a:ext uri="{FF2B5EF4-FFF2-40B4-BE49-F238E27FC236}">
                <a16:creationId xmlns:a16="http://schemas.microsoft.com/office/drawing/2014/main" id="{9C657B2C-4EB3-C240-AD15-7353EC4C3204}"/>
              </a:ext>
            </a:extLst>
          </p:cNvPr>
          <p:cNvPicPr>
            <a:picLocks noChangeAspect="1"/>
          </p:cNvPicPr>
          <p:nvPr/>
        </p:nvPicPr>
        <p:blipFill>
          <a:blip r:embed="rId3"/>
          <a:stretch>
            <a:fillRect/>
          </a:stretch>
        </p:blipFill>
        <p:spPr>
          <a:xfrm>
            <a:off x="2736903" y="5991392"/>
            <a:ext cx="7530994" cy="3317708"/>
          </a:xfrm>
          <a:prstGeom prst="rect">
            <a:avLst/>
          </a:prstGeom>
        </p:spPr>
      </p:pic>
    </p:spTree>
    <p:extLst>
      <p:ext uri="{BB962C8B-B14F-4D97-AF65-F5344CB8AC3E}">
        <p14:creationId xmlns:p14="http://schemas.microsoft.com/office/powerpoint/2010/main" val="32206964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14471-02E5-AB43-B214-B00C6915B269}"/>
              </a:ext>
            </a:extLst>
          </p:cNvPr>
          <p:cNvSpPr>
            <a:spLocks noGrp="1"/>
          </p:cNvSpPr>
          <p:nvPr>
            <p:ph type="title"/>
          </p:nvPr>
        </p:nvSpPr>
        <p:spPr/>
        <p:txBody>
          <a:bodyPr/>
          <a:lstStyle/>
          <a:p>
            <a:r>
              <a:rPr lang="en-US" sz="5400" dirty="0"/>
              <a:t>Local minima in neural networks</a:t>
            </a:r>
            <a:endParaRPr lang="en-LB"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7958E46-B8ED-3E4F-A13A-FFAA0D8B0C35}"/>
                  </a:ext>
                </a:extLst>
              </p:cNvPr>
              <p:cNvSpPr>
                <a:spLocks noGrp="1"/>
              </p:cNvSpPr>
              <p:nvPr>
                <p:ph type="body" idx="1"/>
              </p:nvPr>
            </p:nvSpPr>
            <p:spPr/>
            <p:txBody>
              <a:bodyPr>
                <a:normAutofit fontScale="77500" lnSpcReduction="20000"/>
              </a:bodyPr>
              <a:lstStyle/>
              <a:p>
                <a:r>
                  <a:rPr lang="en-US" dirty="0"/>
                  <a:t>L</a:t>
                </a:r>
                <a:r>
                  <a:rPr lang="en-LB" dirty="0"/>
                  <a:t>ocal minima with equivalent loss function value: </a:t>
                </a:r>
              </a:p>
              <a:p>
                <a:pPr lvl="1"/>
                <a:r>
                  <a:rPr lang="en-US" dirty="0"/>
                  <a:t>Weight space symmetry:</a:t>
                </a:r>
              </a:p>
              <a:p>
                <a:pPr lvl="2"/>
                <a:r>
                  <a:rPr lang="en-US" dirty="0"/>
                  <a:t>take a neural network and modify layer 1 by swapping the incoming weight vector for unit </a:t>
                </a:r>
                <a14:m>
                  <m:oMath xmlns:m="http://schemas.openxmlformats.org/officeDocument/2006/math">
                    <m:r>
                      <a:rPr lang="en-US" i="1" dirty="0" smtClean="0">
                        <a:latin typeface="Cambria Math" panose="02040503050406030204" pitchFamily="18" charset="0"/>
                      </a:rPr>
                      <m:t>𝑖</m:t>
                    </m:r>
                  </m:oMath>
                </a14:m>
                <a:r>
                  <a:rPr lang="en-US" dirty="0"/>
                  <a:t> with the incoming weight vector for unit </a:t>
                </a:r>
                <a14:m>
                  <m:oMath xmlns:m="http://schemas.openxmlformats.org/officeDocument/2006/math">
                    <m:r>
                      <a:rPr lang="en-US" i="1" dirty="0" smtClean="0">
                        <a:latin typeface="Cambria Math" panose="02040503050406030204" pitchFamily="18" charset="0"/>
                      </a:rPr>
                      <m:t>𝑗</m:t>
                    </m:r>
                  </m:oMath>
                </a14:m>
                <a:r>
                  <a:rPr lang="en-US" dirty="0"/>
                  <a:t>, then doing the same for the outgoing weight vectors</a:t>
                </a:r>
              </a:p>
              <a:p>
                <a:pPr lvl="2"/>
                <a:r>
                  <a:rPr lang="en-US" dirty="0"/>
                  <a:t>There are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r>
                          <a:rPr lang="en-US" b="0" i="1" smtClean="0">
                            <a:latin typeface="Cambria Math" panose="02040503050406030204" pitchFamily="18" charset="0"/>
                          </a:rPr>
                          <m:t>!</m:t>
                        </m:r>
                      </m:e>
                      <m:sup>
                        <m:r>
                          <a:rPr lang="en-US" b="0" i="1" smtClean="0">
                            <a:latin typeface="Cambria Math" panose="02040503050406030204" pitchFamily="18" charset="0"/>
                          </a:rPr>
                          <m:t>𝑚</m:t>
                        </m:r>
                      </m:sup>
                    </m:sSup>
                  </m:oMath>
                </a14:m>
                <a:r>
                  <a:rPr lang="en-US" dirty="0"/>
                  <a:t> ways of arranging the hidden units (depth </a:t>
                </a:r>
                <a14:m>
                  <m:oMath xmlns:m="http://schemas.openxmlformats.org/officeDocument/2006/math">
                    <m:r>
                      <a:rPr lang="en-US" i="1" dirty="0" smtClean="0">
                        <a:latin typeface="Cambria Math" panose="02040503050406030204" pitchFamily="18" charset="0"/>
                      </a:rPr>
                      <m:t>𝑚</m:t>
                    </m:r>
                  </m:oMath>
                </a14:m>
                <a:r>
                  <a:rPr lang="en-US" dirty="0"/>
                  <a:t>, width </a:t>
                </a:r>
                <a14:m>
                  <m:oMath xmlns:m="http://schemas.openxmlformats.org/officeDocument/2006/math">
                    <m:r>
                      <a:rPr lang="en-US" i="1" dirty="0" smtClean="0">
                        <a:latin typeface="Cambria Math" panose="02040503050406030204" pitchFamily="18" charset="0"/>
                      </a:rPr>
                      <m:t>𝑛</m:t>
                    </m:r>
                  </m:oMath>
                </a14:m>
                <a:r>
                  <a:rPr lang="en-US" dirty="0"/>
                  <a:t>)</a:t>
                </a:r>
              </a:p>
              <a:p>
                <a:pPr lvl="1"/>
                <a:r>
                  <a:rPr lang="en-US" dirty="0"/>
                  <a:t>scale all of the incoming weights and biases of a unit by </a:t>
                </a:r>
                <a14:m>
                  <m:oMath xmlns:m="http://schemas.openxmlformats.org/officeDocument/2006/math">
                    <m:r>
                      <a:rPr lang="el-GR" i="1" dirty="0" smtClean="0">
                        <a:latin typeface="Cambria Math" panose="02040503050406030204" pitchFamily="18" charset="0"/>
                      </a:rPr>
                      <m:t>𝛼</m:t>
                    </m:r>
                  </m:oMath>
                </a14:m>
                <a:r>
                  <a:rPr lang="el-GR" dirty="0"/>
                  <a:t> </a:t>
                </a:r>
                <a:r>
                  <a:rPr lang="en-US" dirty="0"/>
                  <a:t>and scale all of its outgoing weights by </a:t>
                </a:r>
                <a14:m>
                  <m:oMath xmlns:m="http://schemas.openxmlformats.org/officeDocument/2006/math">
                    <m:r>
                      <a:rPr lang="en-US" i="1" dirty="0" smtClean="0">
                        <a:latin typeface="Cambria Math" panose="02040503050406030204" pitchFamily="18" charset="0"/>
                      </a:rPr>
                      <m:t>1/</m:t>
                    </m:r>
                    <m:r>
                      <a:rPr lang="el-GR" i="1" dirty="0" smtClean="0">
                        <a:latin typeface="Cambria Math" panose="02040503050406030204" pitchFamily="18" charset="0"/>
                      </a:rPr>
                      <m:t>𝛼</m:t>
                    </m:r>
                  </m:oMath>
                </a14:m>
                <a:r>
                  <a:rPr lang="el-GR" dirty="0"/>
                  <a:t>.</a:t>
                </a:r>
                <a:endParaRPr lang="en-US" dirty="0"/>
              </a:p>
              <a:p>
                <a:r>
                  <a:rPr lang="en-US" dirty="0"/>
                  <a:t>Today, experts suspect that, for sufficiently large neural networks, most local minima have a low cost function value</a:t>
                </a:r>
              </a:p>
              <a:p>
                <a:pPr lvl="1"/>
                <a:r>
                  <a:rPr lang="en-US" dirty="0"/>
                  <a:t>A test that can rule out local minima as the problem is to plot the norm of the gradient over time.</a:t>
                </a:r>
              </a:p>
              <a:p>
                <a:pPr lvl="2"/>
                <a:r>
                  <a:rPr lang="en-US" dirty="0"/>
                  <a:t>the gradient does not shrink to insignificant size </a:t>
                </a:r>
                <a14:m>
                  <m:oMath xmlns:m="http://schemas.openxmlformats.org/officeDocument/2006/math">
                    <m:r>
                      <a:rPr lang="en-US" i="1" dirty="0" smtClean="0">
                        <a:latin typeface="Cambria Math" panose="02040503050406030204" pitchFamily="18" charset="0"/>
                      </a:rPr>
                      <m:t>→</m:t>
                    </m:r>
                  </m:oMath>
                </a14:m>
                <a:r>
                  <a:rPr lang="en-US" dirty="0"/>
                  <a:t> the problem is not getting stuck at a critical point! </a:t>
                </a:r>
              </a:p>
              <a:p>
                <a:pPr lvl="2"/>
                <a:endParaRPr lang="el-GR" dirty="0"/>
              </a:p>
              <a:p>
                <a:pPr lvl="1"/>
                <a:endParaRPr lang="en-US" dirty="0"/>
              </a:p>
              <a:p>
                <a:pPr lvl="1"/>
                <a:endParaRPr lang="en-US" dirty="0"/>
              </a:p>
              <a:p>
                <a:pPr lvl="2"/>
                <a:endParaRPr lang="en-LB" dirty="0"/>
              </a:p>
            </p:txBody>
          </p:sp>
        </mc:Choice>
        <mc:Fallback xmlns="">
          <p:sp>
            <p:nvSpPr>
              <p:cNvPr id="3" name="Text Placeholder 2">
                <a:extLst>
                  <a:ext uri="{FF2B5EF4-FFF2-40B4-BE49-F238E27FC236}">
                    <a16:creationId xmlns:a16="http://schemas.microsoft.com/office/drawing/2014/main" id="{17958E46-B8ED-3E4F-A13A-FFAA0D8B0C35}"/>
                  </a:ext>
                </a:extLst>
              </p:cNvPr>
              <p:cNvSpPr>
                <a:spLocks noGrp="1" noRot="1" noChangeAspect="1" noMove="1" noResize="1" noEditPoints="1" noAdjustHandles="1" noChangeArrowheads="1" noChangeShapeType="1" noTextEdit="1"/>
              </p:cNvSpPr>
              <p:nvPr>
                <p:ph type="body" idx="1"/>
              </p:nvPr>
            </p:nvSpPr>
            <p:spPr>
              <a:blipFill>
                <a:blip r:embed="rId3"/>
                <a:stretch>
                  <a:fillRect l="-686" t="-1887" r="-1029" b="-1321"/>
                </a:stretch>
              </a:blipFill>
            </p:spPr>
            <p:txBody>
              <a:bodyPr/>
              <a:lstStyle/>
              <a:p>
                <a:r>
                  <a:rPr lang="en-LB">
                    <a:noFill/>
                  </a:rPr>
                  <a:t> </a:t>
                </a:r>
              </a:p>
            </p:txBody>
          </p:sp>
        </mc:Fallback>
      </mc:AlternateContent>
    </p:spTree>
    <p:extLst>
      <p:ext uri="{BB962C8B-B14F-4D97-AF65-F5344CB8AC3E}">
        <p14:creationId xmlns:p14="http://schemas.microsoft.com/office/powerpoint/2010/main" val="115677448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D5DA9-B02E-0043-B9E7-F46B26921014}"/>
              </a:ext>
            </a:extLst>
          </p:cNvPr>
          <p:cNvSpPr>
            <a:spLocks noGrp="1"/>
          </p:cNvSpPr>
          <p:nvPr>
            <p:ph type="title"/>
          </p:nvPr>
        </p:nvSpPr>
        <p:spPr/>
        <p:txBody>
          <a:bodyPr/>
          <a:lstStyle/>
          <a:p>
            <a:r>
              <a:rPr lang="en-US" dirty="0"/>
              <a:t>S</a:t>
            </a:r>
            <a:r>
              <a:rPr lang="en-LB" dirty="0"/>
              <a:t>addle points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FB2A5A5-4036-524B-84DC-B4D0C0168245}"/>
                  </a:ext>
                </a:extLst>
              </p:cNvPr>
              <p:cNvSpPr>
                <a:spLocks noGrp="1"/>
              </p:cNvSpPr>
              <p:nvPr>
                <p:ph type="body" idx="1"/>
              </p:nvPr>
            </p:nvSpPr>
            <p:spPr>
              <a:xfrm>
                <a:off x="952499" y="2603500"/>
                <a:ext cx="11544300" cy="4246479"/>
              </a:xfrm>
            </p:spPr>
            <p:txBody>
              <a:bodyPr>
                <a:normAutofit fontScale="70000" lnSpcReduction="20000"/>
              </a:bodyPr>
              <a:lstStyle/>
              <a:p>
                <a:r>
                  <a:rPr lang="en-US" dirty="0"/>
                  <a:t>In high dimensional spaces, local minima are rare and saddle points are more common.</a:t>
                </a:r>
              </a:p>
              <a:p>
                <a:pPr lvl="1"/>
                <a:r>
                  <a:rPr lang="en-US" dirty="0"/>
                  <a:t>Imagine that the sign of each eigenvalue (of </a:t>
                </a:r>
                <a14:m>
                  <m:oMath xmlns:m="http://schemas.openxmlformats.org/officeDocument/2006/math">
                    <m:r>
                      <a:rPr lang="en-US" i="1" dirty="0" smtClean="0">
                        <a:latin typeface="Cambria Math" panose="02040503050406030204" pitchFamily="18" charset="0"/>
                      </a:rPr>
                      <m:t>𝐻</m:t>
                    </m:r>
                  </m:oMath>
                </a14:m>
                <a:r>
                  <a:rPr lang="en-US" dirty="0"/>
                  <a:t>) is generated by flipping a coin.</a:t>
                </a:r>
              </a:p>
              <a:p>
                <a:pPr lvl="1"/>
                <a:r>
                  <a:rPr lang="en-US" dirty="0"/>
                  <a:t>Hessian becomes more likely to be positive as we reach regions of lower cost</a:t>
                </a:r>
              </a:p>
              <a:p>
                <a:pPr lvl="1"/>
                <a:r>
                  <a:rPr lang="en-US" dirty="0"/>
                  <a:t>gradient descent empirically seems to be able to escape saddle points</a:t>
                </a:r>
              </a:p>
              <a:p>
                <a:pPr lvl="2"/>
                <a:r>
                  <a:rPr lang="en-US" dirty="0"/>
                  <a:t>For Newton’s method, it is clear that saddle points constitute a problem</a:t>
                </a:r>
              </a:p>
              <a:p>
                <a:pPr lvl="1"/>
                <a:r>
                  <a:rPr lang="en-US" dirty="0"/>
                  <a:t>Flat regions of high cost remains a challenge </a:t>
                </a:r>
              </a:p>
              <a:p>
                <a:pPr lvl="2"/>
                <a:r>
                  <a:rPr lang="en-US" dirty="0"/>
                  <a:t>gradient and hessian are 0</a:t>
                </a:r>
              </a:p>
              <a:p>
                <a:pPr lvl="2"/>
                <a:endParaRPr lang="en-US" dirty="0"/>
              </a:p>
              <a:p>
                <a:pPr lvl="1"/>
                <a:endParaRPr lang="en-US" dirty="0"/>
              </a:p>
              <a:p>
                <a:endParaRPr lang="en-US" dirty="0"/>
              </a:p>
              <a:p>
                <a:endParaRPr lang="en-LB" dirty="0"/>
              </a:p>
            </p:txBody>
          </p:sp>
        </mc:Choice>
        <mc:Fallback xmlns="">
          <p:sp>
            <p:nvSpPr>
              <p:cNvPr id="3" name="Text Placeholder 2">
                <a:extLst>
                  <a:ext uri="{FF2B5EF4-FFF2-40B4-BE49-F238E27FC236}">
                    <a16:creationId xmlns:a16="http://schemas.microsoft.com/office/drawing/2014/main" id="{8FB2A5A5-4036-524B-84DC-B4D0C0168245}"/>
                  </a:ext>
                </a:extLst>
              </p:cNvPr>
              <p:cNvSpPr>
                <a:spLocks noGrp="1" noRot="1" noChangeAspect="1" noMove="1" noResize="1" noEditPoints="1" noAdjustHandles="1" noChangeArrowheads="1" noChangeShapeType="1" noTextEdit="1"/>
              </p:cNvSpPr>
              <p:nvPr>
                <p:ph type="body" idx="1"/>
              </p:nvPr>
            </p:nvSpPr>
            <p:spPr>
              <a:xfrm>
                <a:off x="952499" y="2603500"/>
                <a:ext cx="11544300" cy="4246479"/>
              </a:xfrm>
              <a:blipFill>
                <a:blip r:embed="rId2"/>
                <a:stretch>
                  <a:fillRect l="-549" t="-2388" r="-1099"/>
                </a:stretch>
              </a:blipFill>
            </p:spPr>
            <p:txBody>
              <a:bodyPr/>
              <a:lstStyle/>
              <a:p>
                <a:r>
                  <a:rPr lang="en-LB">
                    <a:noFill/>
                  </a:rPr>
                  <a:t> </a:t>
                </a:r>
              </a:p>
            </p:txBody>
          </p:sp>
        </mc:Fallback>
      </mc:AlternateContent>
      <p:pic>
        <p:nvPicPr>
          <p:cNvPr id="4" name="Picture 3">
            <a:extLst>
              <a:ext uri="{FF2B5EF4-FFF2-40B4-BE49-F238E27FC236}">
                <a16:creationId xmlns:a16="http://schemas.microsoft.com/office/drawing/2014/main" id="{7FC0C2BB-DD89-BF4E-87F6-48F8305EF84B}"/>
              </a:ext>
            </a:extLst>
          </p:cNvPr>
          <p:cNvPicPr>
            <a:picLocks noChangeAspect="1"/>
          </p:cNvPicPr>
          <p:nvPr/>
        </p:nvPicPr>
        <p:blipFill>
          <a:blip r:embed="rId3"/>
          <a:stretch>
            <a:fillRect/>
          </a:stretch>
        </p:blipFill>
        <p:spPr>
          <a:xfrm>
            <a:off x="4223585" y="6849979"/>
            <a:ext cx="4557629" cy="2581023"/>
          </a:xfrm>
          <a:prstGeom prst="rect">
            <a:avLst/>
          </a:prstGeom>
        </p:spPr>
      </p:pic>
      <p:cxnSp>
        <p:nvCxnSpPr>
          <p:cNvPr id="6" name="Straight Arrow Connector 5">
            <a:extLst>
              <a:ext uri="{FF2B5EF4-FFF2-40B4-BE49-F238E27FC236}">
                <a16:creationId xmlns:a16="http://schemas.microsoft.com/office/drawing/2014/main" id="{967F7E51-CA3E-5C41-86A4-F7B63E04DCBA}"/>
              </a:ext>
            </a:extLst>
          </p:cNvPr>
          <p:cNvCxnSpPr>
            <a:cxnSpLocks/>
          </p:cNvCxnSpPr>
          <p:nvPr/>
        </p:nvCxnSpPr>
        <p:spPr>
          <a:xfrm flipH="1">
            <a:off x="6930189" y="7122695"/>
            <a:ext cx="3577390" cy="1283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A1BD4CC6-B82E-B34E-B34F-9C923FB42749}"/>
              </a:ext>
            </a:extLst>
          </p:cNvPr>
          <p:cNvSpPr txBox="1"/>
          <p:nvPr/>
        </p:nvSpPr>
        <p:spPr>
          <a:xfrm flipH="1">
            <a:off x="10507578" y="6738070"/>
            <a:ext cx="1989221"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2000" dirty="0"/>
              <a:t>gradient descent escaping a saddle point</a:t>
            </a:r>
            <a:endParaRPr kumimoji="0" lang="en-LB" sz="2000" b="0" i="0" u="none" strike="noStrike" cap="none" spc="0" normalizeH="0" baseline="0" dirty="0">
              <a:ln>
                <a:noFill/>
              </a:ln>
              <a:solidFill>
                <a:srgbClr val="0000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346257557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D0175-D94F-A242-8F6A-573F012A7743}"/>
              </a:ext>
            </a:extLst>
          </p:cNvPr>
          <p:cNvSpPr>
            <a:spLocks noGrp="1"/>
          </p:cNvSpPr>
          <p:nvPr>
            <p:ph type="title"/>
          </p:nvPr>
        </p:nvSpPr>
        <p:spPr/>
        <p:txBody>
          <a:bodyPr>
            <a:normAutofit/>
          </a:bodyPr>
          <a:lstStyle/>
          <a:p>
            <a:r>
              <a:rPr lang="en-US" sz="4800" dirty="0"/>
              <a:t>Cliffs and Exploding Gradients</a:t>
            </a:r>
            <a:endParaRPr lang="en-LB" sz="4800" dirty="0"/>
          </a:p>
        </p:txBody>
      </p:sp>
      <p:pic>
        <p:nvPicPr>
          <p:cNvPr id="4" name="Picture 3">
            <a:extLst>
              <a:ext uri="{FF2B5EF4-FFF2-40B4-BE49-F238E27FC236}">
                <a16:creationId xmlns:a16="http://schemas.microsoft.com/office/drawing/2014/main" id="{71EAD8D1-9AB9-EE46-A93E-ED507172E7CB}"/>
              </a:ext>
            </a:extLst>
          </p:cNvPr>
          <p:cNvPicPr>
            <a:picLocks noChangeAspect="1"/>
          </p:cNvPicPr>
          <p:nvPr/>
        </p:nvPicPr>
        <p:blipFill>
          <a:blip r:embed="rId2"/>
          <a:stretch>
            <a:fillRect/>
          </a:stretch>
        </p:blipFill>
        <p:spPr>
          <a:xfrm>
            <a:off x="1386141" y="2603500"/>
            <a:ext cx="10232518" cy="6130395"/>
          </a:xfrm>
          <a:prstGeom prst="rect">
            <a:avLst/>
          </a:prstGeom>
        </p:spPr>
      </p:pic>
    </p:spTree>
    <p:extLst>
      <p:ext uri="{BB962C8B-B14F-4D97-AF65-F5344CB8AC3E}">
        <p14:creationId xmlns:p14="http://schemas.microsoft.com/office/powerpoint/2010/main" val="3256229010"/>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6868</TotalTime>
  <Words>4046</Words>
  <Application>Microsoft Office PowerPoint</Application>
  <PresentationFormat>Custom</PresentationFormat>
  <Paragraphs>321</Paragraphs>
  <Slides>41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Cambria Math</vt:lpstr>
      <vt:lpstr>Courier New</vt:lpstr>
      <vt:lpstr>Helvetica</vt:lpstr>
      <vt:lpstr>Helvetica Light</vt:lpstr>
      <vt:lpstr>Helvetica Neue</vt:lpstr>
      <vt:lpstr>Wingdings</vt:lpstr>
      <vt:lpstr>1_White</vt:lpstr>
      <vt:lpstr>Optimization for Training Deep Models</vt:lpstr>
      <vt:lpstr>Goal</vt:lpstr>
      <vt:lpstr>Optimization vs. Machine learning </vt:lpstr>
      <vt:lpstr>Why Minibatch algorithms?</vt:lpstr>
      <vt:lpstr>What is a good batch size?</vt:lpstr>
      <vt:lpstr>Challenges in Neural Network optimization</vt:lpstr>
      <vt:lpstr>Local minima in neural networks</vt:lpstr>
      <vt:lpstr>Saddle points</vt:lpstr>
      <vt:lpstr>Cliffs and Exploding Gradients</vt:lpstr>
      <vt:lpstr>Vanishing and exploding gradient </vt:lpstr>
      <vt:lpstr>Poor Correspondence between Local and Global Structure</vt:lpstr>
      <vt:lpstr>What is a good learning rate? </vt:lpstr>
      <vt:lpstr>Momentum </vt:lpstr>
      <vt:lpstr>Momentum analysis</vt:lpstr>
      <vt:lpstr>Parameter initialization strategy</vt:lpstr>
      <vt:lpstr>Algorithms with  adaptive learning rates </vt:lpstr>
      <vt:lpstr>RMSProp  (Root Mean Square Propagation)</vt:lpstr>
      <vt:lpstr>RMSProp with  Nesterov momentum</vt:lpstr>
      <vt:lpstr>Adam  (Adaptive Moments) </vt:lpstr>
      <vt:lpstr>Choosing the Right  Optimization Algorithm</vt:lpstr>
      <vt:lpstr>Batch normalization the problem </vt:lpstr>
      <vt:lpstr>Batch normalization the solution </vt:lpstr>
      <vt:lpstr>Batch normalization  interpretation </vt:lpstr>
      <vt:lpstr>Batch normalization  expressive power</vt:lpstr>
      <vt:lpstr>Coordinate descent</vt:lpstr>
      <vt:lpstr>Polyak averaging</vt:lpstr>
      <vt:lpstr>Supervised Pretraining</vt:lpstr>
      <vt:lpstr>Transfer learning </vt:lpstr>
      <vt:lpstr>Designing Models to Aid Optimization</vt:lpstr>
      <vt:lpstr>Continuation Methods</vt:lpstr>
      <vt:lpstr>Curriculum learning</vt:lpstr>
      <vt:lpstr>Useful links</vt:lpstr>
      <vt:lpstr>Optional Approximate Second-Order Methods</vt:lpstr>
      <vt:lpstr>Newton’s method</vt:lpstr>
      <vt:lpstr>Newton’s method algorithm</vt:lpstr>
      <vt:lpstr>The method of steepest descent</vt:lpstr>
      <vt:lpstr>Method of conjugate gradients</vt:lpstr>
      <vt:lpstr>Conjugate gradient algorithm</vt:lpstr>
      <vt:lpstr>Nonlinear conjugate gradients</vt:lpstr>
      <vt:lpstr>BFGS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Regularization for Deep Learning</dc:title>
  <cp:lastModifiedBy>Mohamed El Baker Nassar</cp:lastModifiedBy>
  <cp:revision>362</cp:revision>
  <dcterms:modified xsi:type="dcterms:W3CDTF">2020-04-24T08:54:09Z</dcterms:modified>
</cp:coreProperties>
</file>